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7" r:id="rId5"/>
    <p:sldId id="2147473587" r:id="rId6"/>
    <p:sldId id="260" r:id="rId7"/>
    <p:sldId id="265" r:id="rId8"/>
    <p:sldId id="277" r:id="rId9"/>
    <p:sldId id="2147473579" r:id="rId10"/>
    <p:sldId id="267" r:id="rId11"/>
    <p:sldId id="2147473580" r:id="rId12"/>
    <p:sldId id="2147473581" r:id="rId13"/>
    <p:sldId id="2147473582" r:id="rId14"/>
    <p:sldId id="2147473588" r:id="rId15"/>
    <p:sldId id="2147473584" r:id="rId16"/>
    <p:sldId id="2147473589" r:id="rId17"/>
    <p:sldId id="268" r:id="rId18"/>
    <p:sldId id="21474735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92" autoAdjust="0"/>
  </p:normalViewPr>
  <p:slideViewPr>
    <p:cSldViewPr snapToGrid="0">
      <p:cViewPr varScale="1">
        <p:scale>
          <a:sx n="86" d="100"/>
          <a:sy n="86" d="100"/>
        </p:scale>
        <p:origin x="288"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691A529-3245-9D57-35CB-980FE44B56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D38B823-96F9-FBB4-C1CF-D8F3F4513B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F3846F-A17A-4B73-A7C3-703233F4531E}" type="datetimeFigureOut">
              <a:rPr lang="en-US" smtClean="0"/>
              <a:t>11/27/2023</a:t>
            </a:fld>
            <a:endParaRPr lang="en-US"/>
          </a:p>
        </p:txBody>
      </p:sp>
      <p:sp>
        <p:nvSpPr>
          <p:cNvPr id="4" name="Footer Placeholder 3">
            <a:extLst>
              <a:ext uri="{FF2B5EF4-FFF2-40B4-BE49-F238E27FC236}">
                <a16:creationId xmlns:a16="http://schemas.microsoft.com/office/drawing/2014/main" xmlns="" id="{A18B4996-8563-B1B8-8975-653AEBCC73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EB426F58-6604-2AF4-AD5C-1E97F7D42F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37F182-912F-4B30-97AE-9A24B98C8E9B}" type="slidenum">
              <a:rPr lang="en-US" smtClean="0"/>
              <a:t>‹#›</a:t>
            </a:fld>
            <a:endParaRPr lang="en-US"/>
          </a:p>
        </p:txBody>
      </p:sp>
    </p:spTree>
    <p:extLst>
      <p:ext uri="{BB962C8B-B14F-4D97-AF65-F5344CB8AC3E}">
        <p14:creationId xmlns:p14="http://schemas.microsoft.com/office/powerpoint/2010/main" val="18364380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1253F-C7DF-4F4F-987A-43202F29D4AC}"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CE4C1-6557-4890-9C69-50A54A01032E}" type="slidenum">
              <a:rPr lang="en-US" smtClean="0"/>
              <a:t>‹#›</a:t>
            </a:fld>
            <a:endParaRPr lang="en-US"/>
          </a:p>
        </p:txBody>
      </p:sp>
    </p:spTree>
    <p:extLst>
      <p:ext uri="{BB962C8B-B14F-4D97-AF65-F5344CB8AC3E}">
        <p14:creationId xmlns:p14="http://schemas.microsoft.com/office/powerpoint/2010/main" val="614799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AB3B9B-A59C-040D-42E4-C3AE32804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FD33D9F-7C28-1BEC-1BC7-22ABD61E6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AF9F386-2BCA-84CF-E9F1-C9CD0DB7746C}"/>
              </a:ext>
            </a:extLst>
          </p:cNvPr>
          <p:cNvSpPr>
            <a:spLocks noGrp="1"/>
          </p:cNvSpPr>
          <p:nvPr>
            <p:ph type="dt" sz="half" idx="10"/>
          </p:nvPr>
        </p:nvSpPr>
        <p:spPr/>
        <p:txBody>
          <a:bodyPr/>
          <a:lstStyle/>
          <a:p>
            <a:fld id="{5730ECB2-5155-4DD2-8378-3DC8AB4A3016}" type="datetime1">
              <a:rPr lang="en-US" smtClean="0"/>
              <a:t>11/27/2023</a:t>
            </a:fld>
            <a:endParaRPr lang="en-US"/>
          </a:p>
        </p:txBody>
      </p:sp>
      <p:sp>
        <p:nvSpPr>
          <p:cNvPr id="5" name="Footer Placeholder 4">
            <a:extLst>
              <a:ext uri="{FF2B5EF4-FFF2-40B4-BE49-F238E27FC236}">
                <a16:creationId xmlns:a16="http://schemas.microsoft.com/office/drawing/2014/main" xmlns="" id="{4DBA3575-46FF-ECC7-218B-356813A16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294396-D42B-97D8-5584-890BF7D861DE}"/>
              </a:ext>
            </a:extLst>
          </p:cNvPr>
          <p:cNvSpPr>
            <a:spLocks noGrp="1"/>
          </p:cNvSpPr>
          <p:nvPr>
            <p:ph type="sldNum" sz="quarter" idx="12"/>
          </p:nvPr>
        </p:nvSpPr>
        <p:spPr/>
        <p:txBody>
          <a:bodyPr/>
          <a:lstStyle/>
          <a:p>
            <a:fld id="{213F0E2F-2C03-4E16-A2C1-0916CD3C0A35}" type="slidenum">
              <a:rPr lang="en-US" smtClean="0"/>
              <a:t>‹#›</a:t>
            </a:fld>
            <a:endParaRPr lang="en-US"/>
          </a:p>
        </p:txBody>
      </p:sp>
    </p:spTree>
    <p:extLst>
      <p:ext uri="{BB962C8B-B14F-4D97-AF65-F5344CB8AC3E}">
        <p14:creationId xmlns:p14="http://schemas.microsoft.com/office/powerpoint/2010/main" val="327229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EEE1CA-F5F7-7610-6170-899AA64F54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5A03097-9581-BEE7-842B-9251A97CAD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AA87E1C-3DBF-4955-4E95-159A4D403775}"/>
              </a:ext>
            </a:extLst>
          </p:cNvPr>
          <p:cNvSpPr>
            <a:spLocks noGrp="1"/>
          </p:cNvSpPr>
          <p:nvPr>
            <p:ph type="dt" sz="half" idx="10"/>
          </p:nvPr>
        </p:nvSpPr>
        <p:spPr/>
        <p:txBody>
          <a:bodyPr/>
          <a:lstStyle/>
          <a:p>
            <a:fld id="{2DEF5FB5-E338-42C7-B9D9-60CB9D84D801}" type="datetime1">
              <a:rPr lang="en-US" smtClean="0"/>
              <a:t>11/27/2023</a:t>
            </a:fld>
            <a:endParaRPr lang="en-US"/>
          </a:p>
        </p:txBody>
      </p:sp>
      <p:sp>
        <p:nvSpPr>
          <p:cNvPr id="5" name="Footer Placeholder 4">
            <a:extLst>
              <a:ext uri="{FF2B5EF4-FFF2-40B4-BE49-F238E27FC236}">
                <a16:creationId xmlns:a16="http://schemas.microsoft.com/office/drawing/2014/main" xmlns="" id="{95A1C087-B86C-E55F-3F79-F1F70A075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CEDD6D-249F-4AC1-8CC8-C3CEDE5E8652}"/>
              </a:ext>
            </a:extLst>
          </p:cNvPr>
          <p:cNvSpPr>
            <a:spLocks noGrp="1"/>
          </p:cNvSpPr>
          <p:nvPr>
            <p:ph type="sldNum" sz="quarter" idx="12"/>
          </p:nvPr>
        </p:nvSpPr>
        <p:spPr/>
        <p:txBody>
          <a:bodyPr/>
          <a:lstStyle/>
          <a:p>
            <a:fld id="{213F0E2F-2C03-4E16-A2C1-0916CD3C0A35}" type="slidenum">
              <a:rPr lang="en-US" smtClean="0"/>
              <a:t>‹#›</a:t>
            </a:fld>
            <a:endParaRPr lang="en-US"/>
          </a:p>
        </p:txBody>
      </p:sp>
    </p:spTree>
    <p:extLst>
      <p:ext uri="{BB962C8B-B14F-4D97-AF65-F5344CB8AC3E}">
        <p14:creationId xmlns:p14="http://schemas.microsoft.com/office/powerpoint/2010/main" val="280619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17A9370-C5C4-83EA-73E9-B027D596BE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CAAF8AB-F0D6-878F-B79F-4FF3BC7E37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93E379-A9A6-14BB-6DA4-E88FD8D954CE}"/>
              </a:ext>
            </a:extLst>
          </p:cNvPr>
          <p:cNvSpPr>
            <a:spLocks noGrp="1"/>
          </p:cNvSpPr>
          <p:nvPr>
            <p:ph type="dt" sz="half" idx="10"/>
          </p:nvPr>
        </p:nvSpPr>
        <p:spPr/>
        <p:txBody>
          <a:bodyPr/>
          <a:lstStyle/>
          <a:p>
            <a:fld id="{67955D6C-FB03-4AB0-89F0-79F87FE0D7F7}" type="datetime1">
              <a:rPr lang="en-US" smtClean="0"/>
              <a:t>11/27/2023</a:t>
            </a:fld>
            <a:endParaRPr lang="en-US"/>
          </a:p>
        </p:txBody>
      </p:sp>
      <p:sp>
        <p:nvSpPr>
          <p:cNvPr id="5" name="Footer Placeholder 4">
            <a:extLst>
              <a:ext uri="{FF2B5EF4-FFF2-40B4-BE49-F238E27FC236}">
                <a16:creationId xmlns:a16="http://schemas.microsoft.com/office/drawing/2014/main" xmlns="" id="{D9333A61-3717-635D-0A6C-60D29432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E995C8-3E7C-394A-5DEA-C1783DB95C0C}"/>
              </a:ext>
            </a:extLst>
          </p:cNvPr>
          <p:cNvSpPr>
            <a:spLocks noGrp="1"/>
          </p:cNvSpPr>
          <p:nvPr>
            <p:ph type="sldNum" sz="quarter" idx="12"/>
          </p:nvPr>
        </p:nvSpPr>
        <p:spPr/>
        <p:txBody>
          <a:bodyPr/>
          <a:lstStyle/>
          <a:p>
            <a:fld id="{213F0E2F-2C03-4E16-A2C1-0916CD3C0A35}" type="slidenum">
              <a:rPr lang="en-US" smtClean="0"/>
              <a:t>‹#›</a:t>
            </a:fld>
            <a:endParaRPr lang="en-US"/>
          </a:p>
        </p:txBody>
      </p:sp>
    </p:spTree>
    <p:extLst>
      <p:ext uri="{BB962C8B-B14F-4D97-AF65-F5344CB8AC3E}">
        <p14:creationId xmlns:p14="http://schemas.microsoft.com/office/powerpoint/2010/main" val="31218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B94BAF-D3BA-0B63-7AC2-F618047647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CF044EA-B616-1D03-30A9-174F685FAC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117C4D-5D11-AA2D-05F5-8B71498FD7BE}"/>
              </a:ext>
            </a:extLst>
          </p:cNvPr>
          <p:cNvSpPr>
            <a:spLocks noGrp="1"/>
          </p:cNvSpPr>
          <p:nvPr>
            <p:ph type="dt" sz="half" idx="10"/>
          </p:nvPr>
        </p:nvSpPr>
        <p:spPr/>
        <p:txBody>
          <a:bodyPr/>
          <a:lstStyle/>
          <a:p>
            <a:fld id="{5B076BF7-1EDC-4EC5-BBC8-BA1A63B20AB8}" type="datetime1">
              <a:rPr lang="en-US" smtClean="0"/>
              <a:t>11/27/2023</a:t>
            </a:fld>
            <a:endParaRPr lang="en-US"/>
          </a:p>
        </p:txBody>
      </p:sp>
      <p:sp>
        <p:nvSpPr>
          <p:cNvPr id="5" name="Footer Placeholder 4">
            <a:extLst>
              <a:ext uri="{FF2B5EF4-FFF2-40B4-BE49-F238E27FC236}">
                <a16:creationId xmlns:a16="http://schemas.microsoft.com/office/drawing/2014/main" xmlns="" id="{06D477A1-F156-04FA-E14E-3BAA0A7F3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79B334-C80B-9A75-F132-4CE43A168E07}"/>
              </a:ext>
            </a:extLst>
          </p:cNvPr>
          <p:cNvSpPr>
            <a:spLocks noGrp="1"/>
          </p:cNvSpPr>
          <p:nvPr>
            <p:ph type="sldNum" sz="quarter" idx="12"/>
          </p:nvPr>
        </p:nvSpPr>
        <p:spPr/>
        <p:txBody>
          <a:bodyPr/>
          <a:lstStyle/>
          <a:p>
            <a:fld id="{213F0E2F-2C03-4E16-A2C1-0916CD3C0A35}" type="slidenum">
              <a:rPr lang="en-US" smtClean="0"/>
              <a:t>‹#›</a:t>
            </a:fld>
            <a:endParaRPr lang="en-US"/>
          </a:p>
        </p:txBody>
      </p:sp>
    </p:spTree>
    <p:extLst>
      <p:ext uri="{BB962C8B-B14F-4D97-AF65-F5344CB8AC3E}">
        <p14:creationId xmlns:p14="http://schemas.microsoft.com/office/powerpoint/2010/main" val="268038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10CCD-7C5C-F320-1BE1-8A88690FC1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9AE0228-1286-E0DD-E8E8-409D5FB300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3BD5D90-68AA-5A19-8377-DEA5BAD1528E}"/>
              </a:ext>
            </a:extLst>
          </p:cNvPr>
          <p:cNvSpPr>
            <a:spLocks noGrp="1"/>
          </p:cNvSpPr>
          <p:nvPr>
            <p:ph type="dt" sz="half" idx="10"/>
          </p:nvPr>
        </p:nvSpPr>
        <p:spPr/>
        <p:txBody>
          <a:bodyPr/>
          <a:lstStyle/>
          <a:p>
            <a:fld id="{3D1A2E83-1276-4865-B77B-ADFB32B2B4AB}" type="datetime1">
              <a:rPr lang="en-US" smtClean="0"/>
              <a:t>11/27/2023</a:t>
            </a:fld>
            <a:endParaRPr lang="en-US"/>
          </a:p>
        </p:txBody>
      </p:sp>
      <p:sp>
        <p:nvSpPr>
          <p:cNvPr id="5" name="Footer Placeholder 4">
            <a:extLst>
              <a:ext uri="{FF2B5EF4-FFF2-40B4-BE49-F238E27FC236}">
                <a16:creationId xmlns:a16="http://schemas.microsoft.com/office/drawing/2014/main" xmlns="" id="{E9127AE6-A3F0-E147-C03D-167158E4E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FAC8B8-385F-47B6-7516-9CEF0D2781F3}"/>
              </a:ext>
            </a:extLst>
          </p:cNvPr>
          <p:cNvSpPr>
            <a:spLocks noGrp="1"/>
          </p:cNvSpPr>
          <p:nvPr>
            <p:ph type="sldNum" sz="quarter" idx="12"/>
          </p:nvPr>
        </p:nvSpPr>
        <p:spPr/>
        <p:txBody>
          <a:bodyPr/>
          <a:lstStyle/>
          <a:p>
            <a:fld id="{213F0E2F-2C03-4E16-A2C1-0916CD3C0A35}" type="slidenum">
              <a:rPr lang="en-US" smtClean="0"/>
              <a:t>‹#›</a:t>
            </a:fld>
            <a:endParaRPr lang="en-US"/>
          </a:p>
        </p:txBody>
      </p:sp>
    </p:spTree>
    <p:extLst>
      <p:ext uri="{BB962C8B-B14F-4D97-AF65-F5344CB8AC3E}">
        <p14:creationId xmlns:p14="http://schemas.microsoft.com/office/powerpoint/2010/main" val="170277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399AEE-67B4-7558-F5D5-8009485B02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FAF107-580C-275F-D98A-F232133449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9D42F01-0A44-A71A-056C-C09CBF89EB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357A8CE-9F8F-D5D0-2424-F6B638350613}"/>
              </a:ext>
            </a:extLst>
          </p:cNvPr>
          <p:cNvSpPr>
            <a:spLocks noGrp="1"/>
          </p:cNvSpPr>
          <p:nvPr>
            <p:ph type="dt" sz="half" idx="10"/>
          </p:nvPr>
        </p:nvSpPr>
        <p:spPr/>
        <p:txBody>
          <a:bodyPr/>
          <a:lstStyle/>
          <a:p>
            <a:fld id="{0400CD7F-F201-4CFE-A00A-E383FB0B443F}" type="datetime1">
              <a:rPr lang="en-US" smtClean="0"/>
              <a:t>11/27/2023</a:t>
            </a:fld>
            <a:endParaRPr lang="en-US"/>
          </a:p>
        </p:txBody>
      </p:sp>
      <p:sp>
        <p:nvSpPr>
          <p:cNvPr id="6" name="Footer Placeholder 5">
            <a:extLst>
              <a:ext uri="{FF2B5EF4-FFF2-40B4-BE49-F238E27FC236}">
                <a16:creationId xmlns:a16="http://schemas.microsoft.com/office/drawing/2014/main" xmlns="" id="{CAD95025-CCAF-A3C2-936E-8A9929C4AC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882E96-F8EC-4530-8B3A-72878FEBC9A0}"/>
              </a:ext>
            </a:extLst>
          </p:cNvPr>
          <p:cNvSpPr>
            <a:spLocks noGrp="1"/>
          </p:cNvSpPr>
          <p:nvPr>
            <p:ph type="sldNum" sz="quarter" idx="12"/>
          </p:nvPr>
        </p:nvSpPr>
        <p:spPr/>
        <p:txBody>
          <a:bodyPr/>
          <a:lstStyle/>
          <a:p>
            <a:fld id="{213F0E2F-2C03-4E16-A2C1-0916CD3C0A35}" type="slidenum">
              <a:rPr lang="en-US" smtClean="0"/>
              <a:t>‹#›</a:t>
            </a:fld>
            <a:endParaRPr lang="en-US"/>
          </a:p>
        </p:txBody>
      </p:sp>
    </p:spTree>
    <p:extLst>
      <p:ext uri="{BB962C8B-B14F-4D97-AF65-F5344CB8AC3E}">
        <p14:creationId xmlns:p14="http://schemas.microsoft.com/office/powerpoint/2010/main" val="207970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B01B40-6B69-2E00-F6F7-6B64B5C601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2EA6731-3A22-CF29-212A-A32526BD22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5B2C1DA-4983-5932-D60F-4ECFEF1F0B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42D772E-A377-DBF7-1815-18498993E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E74CB32-530D-0C98-68E4-1EE56D1B18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E56B89-0F26-2C72-A848-1AD48F41B766}"/>
              </a:ext>
            </a:extLst>
          </p:cNvPr>
          <p:cNvSpPr>
            <a:spLocks noGrp="1"/>
          </p:cNvSpPr>
          <p:nvPr>
            <p:ph type="dt" sz="half" idx="10"/>
          </p:nvPr>
        </p:nvSpPr>
        <p:spPr/>
        <p:txBody>
          <a:bodyPr/>
          <a:lstStyle/>
          <a:p>
            <a:fld id="{B42F6965-1EDA-4217-B219-0F01FA5EE147}" type="datetime1">
              <a:rPr lang="en-US" smtClean="0"/>
              <a:t>11/27/2023</a:t>
            </a:fld>
            <a:endParaRPr lang="en-US"/>
          </a:p>
        </p:txBody>
      </p:sp>
      <p:sp>
        <p:nvSpPr>
          <p:cNvPr id="8" name="Footer Placeholder 7">
            <a:extLst>
              <a:ext uri="{FF2B5EF4-FFF2-40B4-BE49-F238E27FC236}">
                <a16:creationId xmlns:a16="http://schemas.microsoft.com/office/drawing/2014/main" xmlns="" id="{4276EF44-1C61-166C-292D-6778BEFFF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00D5E49-C055-AD41-2E9E-39819F8D2140}"/>
              </a:ext>
            </a:extLst>
          </p:cNvPr>
          <p:cNvSpPr>
            <a:spLocks noGrp="1"/>
          </p:cNvSpPr>
          <p:nvPr>
            <p:ph type="sldNum" sz="quarter" idx="12"/>
          </p:nvPr>
        </p:nvSpPr>
        <p:spPr/>
        <p:txBody>
          <a:bodyPr/>
          <a:lstStyle/>
          <a:p>
            <a:fld id="{213F0E2F-2C03-4E16-A2C1-0916CD3C0A35}" type="slidenum">
              <a:rPr lang="en-US" smtClean="0"/>
              <a:t>‹#›</a:t>
            </a:fld>
            <a:endParaRPr lang="en-US"/>
          </a:p>
        </p:txBody>
      </p:sp>
    </p:spTree>
    <p:extLst>
      <p:ext uri="{BB962C8B-B14F-4D97-AF65-F5344CB8AC3E}">
        <p14:creationId xmlns:p14="http://schemas.microsoft.com/office/powerpoint/2010/main" val="3612796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2AEC74-715B-07F8-B08F-A5BFBA1470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32466D8-9F76-498A-94F6-232FE529B7DF}"/>
              </a:ext>
            </a:extLst>
          </p:cNvPr>
          <p:cNvSpPr>
            <a:spLocks noGrp="1"/>
          </p:cNvSpPr>
          <p:nvPr>
            <p:ph type="dt" sz="half" idx="10"/>
          </p:nvPr>
        </p:nvSpPr>
        <p:spPr/>
        <p:txBody>
          <a:bodyPr/>
          <a:lstStyle/>
          <a:p>
            <a:fld id="{C8612EA0-713C-4B85-AC1D-88ABF932CBAF}" type="datetime1">
              <a:rPr lang="en-US" smtClean="0"/>
              <a:t>11/27/2023</a:t>
            </a:fld>
            <a:endParaRPr lang="en-US"/>
          </a:p>
        </p:txBody>
      </p:sp>
      <p:sp>
        <p:nvSpPr>
          <p:cNvPr id="4" name="Footer Placeholder 3">
            <a:extLst>
              <a:ext uri="{FF2B5EF4-FFF2-40B4-BE49-F238E27FC236}">
                <a16:creationId xmlns:a16="http://schemas.microsoft.com/office/drawing/2014/main" xmlns="" id="{D1D11CC4-8D34-7242-1998-0FF80C6EA9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F25B23F-9AF0-64C2-2966-3C5A82D7898F}"/>
              </a:ext>
            </a:extLst>
          </p:cNvPr>
          <p:cNvSpPr>
            <a:spLocks noGrp="1"/>
          </p:cNvSpPr>
          <p:nvPr>
            <p:ph type="sldNum" sz="quarter" idx="12"/>
          </p:nvPr>
        </p:nvSpPr>
        <p:spPr/>
        <p:txBody>
          <a:bodyPr/>
          <a:lstStyle/>
          <a:p>
            <a:fld id="{213F0E2F-2C03-4E16-A2C1-0916CD3C0A35}" type="slidenum">
              <a:rPr lang="en-US" smtClean="0"/>
              <a:t>‹#›</a:t>
            </a:fld>
            <a:endParaRPr lang="en-US"/>
          </a:p>
        </p:txBody>
      </p:sp>
    </p:spTree>
    <p:extLst>
      <p:ext uri="{BB962C8B-B14F-4D97-AF65-F5344CB8AC3E}">
        <p14:creationId xmlns:p14="http://schemas.microsoft.com/office/powerpoint/2010/main" val="312981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EE1613D-D3F8-580B-A01A-B0A51012D70D}"/>
              </a:ext>
            </a:extLst>
          </p:cNvPr>
          <p:cNvSpPr>
            <a:spLocks noGrp="1"/>
          </p:cNvSpPr>
          <p:nvPr>
            <p:ph type="dt" sz="half" idx="10"/>
          </p:nvPr>
        </p:nvSpPr>
        <p:spPr/>
        <p:txBody>
          <a:bodyPr/>
          <a:lstStyle/>
          <a:p>
            <a:fld id="{7591E00C-5B7F-4895-8973-763FE9943EF0}" type="datetime1">
              <a:rPr lang="en-US" smtClean="0"/>
              <a:t>11/27/2023</a:t>
            </a:fld>
            <a:endParaRPr lang="en-US"/>
          </a:p>
        </p:txBody>
      </p:sp>
      <p:sp>
        <p:nvSpPr>
          <p:cNvPr id="3" name="Footer Placeholder 2">
            <a:extLst>
              <a:ext uri="{FF2B5EF4-FFF2-40B4-BE49-F238E27FC236}">
                <a16:creationId xmlns:a16="http://schemas.microsoft.com/office/drawing/2014/main" xmlns="" id="{8AC0FA23-25FA-9382-5DA8-1E8A439C91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4F4FF9D-F1F6-1BFE-2D20-13A7E1D36AD1}"/>
              </a:ext>
            </a:extLst>
          </p:cNvPr>
          <p:cNvSpPr>
            <a:spLocks noGrp="1"/>
          </p:cNvSpPr>
          <p:nvPr>
            <p:ph type="sldNum" sz="quarter" idx="12"/>
          </p:nvPr>
        </p:nvSpPr>
        <p:spPr/>
        <p:txBody>
          <a:bodyPr/>
          <a:lstStyle/>
          <a:p>
            <a:fld id="{213F0E2F-2C03-4E16-A2C1-0916CD3C0A35}" type="slidenum">
              <a:rPr lang="en-US" smtClean="0"/>
              <a:t>‹#›</a:t>
            </a:fld>
            <a:endParaRPr lang="en-US"/>
          </a:p>
        </p:txBody>
      </p:sp>
    </p:spTree>
    <p:extLst>
      <p:ext uri="{BB962C8B-B14F-4D97-AF65-F5344CB8AC3E}">
        <p14:creationId xmlns:p14="http://schemas.microsoft.com/office/powerpoint/2010/main" val="223593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2E431-5B7A-73DA-AF3D-C21BE649E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B0F4108-BA7E-F9C1-4B03-519EF13673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E2815FC-81DF-7675-7299-47094B64A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96C7E5D-E221-2679-DC5A-388192BC7AFA}"/>
              </a:ext>
            </a:extLst>
          </p:cNvPr>
          <p:cNvSpPr>
            <a:spLocks noGrp="1"/>
          </p:cNvSpPr>
          <p:nvPr>
            <p:ph type="dt" sz="half" idx="10"/>
          </p:nvPr>
        </p:nvSpPr>
        <p:spPr/>
        <p:txBody>
          <a:bodyPr/>
          <a:lstStyle/>
          <a:p>
            <a:fld id="{6E35495B-5A92-474A-984D-E20B3F868CCE}" type="datetime1">
              <a:rPr lang="en-US" smtClean="0"/>
              <a:t>11/27/2023</a:t>
            </a:fld>
            <a:endParaRPr lang="en-US"/>
          </a:p>
        </p:txBody>
      </p:sp>
      <p:sp>
        <p:nvSpPr>
          <p:cNvPr id="6" name="Footer Placeholder 5">
            <a:extLst>
              <a:ext uri="{FF2B5EF4-FFF2-40B4-BE49-F238E27FC236}">
                <a16:creationId xmlns:a16="http://schemas.microsoft.com/office/drawing/2014/main" xmlns="" id="{E3D49DED-203F-5883-4598-3A21AAD5F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94CA424-A3BE-33A7-B400-45BBA7942271}"/>
              </a:ext>
            </a:extLst>
          </p:cNvPr>
          <p:cNvSpPr>
            <a:spLocks noGrp="1"/>
          </p:cNvSpPr>
          <p:nvPr>
            <p:ph type="sldNum" sz="quarter" idx="12"/>
          </p:nvPr>
        </p:nvSpPr>
        <p:spPr/>
        <p:txBody>
          <a:bodyPr/>
          <a:lstStyle/>
          <a:p>
            <a:fld id="{213F0E2F-2C03-4E16-A2C1-0916CD3C0A35}" type="slidenum">
              <a:rPr lang="en-US" smtClean="0"/>
              <a:t>‹#›</a:t>
            </a:fld>
            <a:endParaRPr lang="en-US"/>
          </a:p>
        </p:txBody>
      </p:sp>
    </p:spTree>
    <p:extLst>
      <p:ext uri="{BB962C8B-B14F-4D97-AF65-F5344CB8AC3E}">
        <p14:creationId xmlns:p14="http://schemas.microsoft.com/office/powerpoint/2010/main" val="291915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6D7DE-EC75-E720-E369-DEFC3A363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68DA663-67D1-AD9A-C993-3291CD0B45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1B3652A-2366-B7D5-076B-D1716AF92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E3E457-A248-C21D-8DF0-CDC251A8A036}"/>
              </a:ext>
            </a:extLst>
          </p:cNvPr>
          <p:cNvSpPr>
            <a:spLocks noGrp="1"/>
          </p:cNvSpPr>
          <p:nvPr>
            <p:ph type="dt" sz="half" idx="10"/>
          </p:nvPr>
        </p:nvSpPr>
        <p:spPr/>
        <p:txBody>
          <a:bodyPr/>
          <a:lstStyle/>
          <a:p>
            <a:fld id="{2B436063-152C-4093-88B8-E88A2F779D90}" type="datetime1">
              <a:rPr lang="en-US" smtClean="0"/>
              <a:t>11/27/2023</a:t>
            </a:fld>
            <a:endParaRPr lang="en-US"/>
          </a:p>
        </p:txBody>
      </p:sp>
      <p:sp>
        <p:nvSpPr>
          <p:cNvPr id="6" name="Footer Placeholder 5">
            <a:extLst>
              <a:ext uri="{FF2B5EF4-FFF2-40B4-BE49-F238E27FC236}">
                <a16:creationId xmlns:a16="http://schemas.microsoft.com/office/drawing/2014/main" xmlns="" id="{C8E4F9C1-E12B-BD87-C9D4-D5AB40FB90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B294B01-6E94-D5E2-EF47-0B000B20C909}"/>
              </a:ext>
            </a:extLst>
          </p:cNvPr>
          <p:cNvSpPr>
            <a:spLocks noGrp="1"/>
          </p:cNvSpPr>
          <p:nvPr>
            <p:ph type="sldNum" sz="quarter" idx="12"/>
          </p:nvPr>
        </p:nvSpPr>
        <p:spPr/>
        <p:txBody>
          <a:bodyPr/>
          <a:lstStyle/>
          <a:p>
            <a:fld id="{213F0E2F-2C03-4E16-A2C1-0916CD3C0A35}" type="slidenum">
              <a:rPr lang="en-US" smtClean="0"/>
              <a:t>‹#›</a:t>
            </a:fld>
            <a:endParaRPr lang="en-US"/>
          </a:p>
        </p:txBody>
      </p:sp>
    </p:spTree>
    <p:extLst>
      <p:ext uri="{BB962C8B-B14F-4D97-AF65-F5344CB8AC3E}">
        <p14:creationId xmlns:p14="http://schemas.microsoft.com/office/powerpoint/2010/main" val="3045835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66A75B3-F85D-50F0-92AC-E043BAFB1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C3F4F1A-B69A-D8EB-2145-ECCDA583C6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E120F2-50BD-E089-2219-C0ADA6511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C3D64-EDC7-4DFC-8A6B-BAD531260976}" type="datetime1">
              <a:rPr lang="en-US" smtClean="0"/>
              <a:t>11/27/2023</a:t>
            </a:fld>
            <a:endParaRPr lang="en-US"/>
          </a:p>
        </p:txBody>
      </p:sp>
      <p:sp>
        <p:nvSpPr>
          <p:cNvPr id="5" name="Footer Placeholder 4">
            <a:extLst>
              <a:ext uri="{FF2B5EF4-FFF2-40B4-BE49-F238E27FC236}">
                <a16:creationId xmlns:a16="http://schemas.microsoft.com/office/drawing/2014/main" xmlns="" id="{0EDF7114-818A-16E9-51AA-F71E093BB5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B778BA5-7E88-A594-A10E-32702C0E39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F0E2F-2C03-4E16-A2C1-0916CD3C0A35}" type="slidenum">
              <a:rPr lang="en-US" smtClean="0"/>
              <a:t>‹#›</a:t>
            </a:fld>
            <a:endParaRPr lang="en-US"/>
          </a:p>
        </p:txBody>
      </p:sp>
    </p:spTree>
    <p:extLst>
      <p:ext uri="{BB962C8B-B14F-4D97-AF65-F5344CB8AC3E}">
        <p14:creationId xmlns:p14="http://schemas.microsoft.com/office/powerpoint/2010/main" val="289431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package" Target="../embeddings/Microsoft_Excel_Worksheet1.xls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svg"/><Relationship Id="rId4" Type="http://schemas.openxmlformats.org/officeDocument/2006/relationships/image" Target="../media/image4.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xmlns="" id="{4D4677D2-D5AC-4CF9-9EED-2B89D0A1C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xmlns="" id="{C6D54F7E-825A-4BBA-815F-35CCA8B97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oro">
            <a:extLst>
              <a:ext uri="{FF2B5EF4-FFF2-40B4-BE49-F238E27FC236}">
                <a16:creationId xmlns:a16="http://schemas.microsoft.com/office/drawing/2014/main" xmlns="" id="{FE476AF5-12F5-052F-C118-8A574F35D69B}"/>
              </a:ext>
            </a:extLst>
          </p:cNvPr>
          <p:cNvPicPr>
            <a:picLocks noGrp="1" noChangeAspect="1"/>
          </p:cNvPicPr>
          <p:nvPr isPhoto="1"/>
        </p:nvPicPr>
        <p:blipFill rotWithShape="1">
          <a:blip r:embed="rId2">
            <a:extLst>
              <a:ext uri="{28A0092B-C50C-407E-A947-70E740481C1C}">
                <a14:useLocalDpi xmlns:a14="http://schemas.microsoft.com/office/drawing/2010/main" val="0"/>
              </a:ext>
            </a:extLst>
          </a:blip>
          <a:srcRect t="12791"/>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4" name="TextBox 3">
            <a:extLst>
              <a:ext uri="{FF2B5EF4-FFF2-40B4-BE49-F238E27FC236}">
                <a16:creationId xmlns:a16="http://schemas.microsoft.com/office/drawing/2014/main" xmlns="" id="{12E5A928-21B2-9524-D2AC-8FAAD6055FEB}"/>
              </a:ext>
            </a:extLst>
          </p:cNvPr>
          <p:cNvSpPr txBox="1"/>
          <p:nvPr/>
        </p:nvSpPr>
        <p:spPr>
          <a:xfrm>
            <a:off x="284480" y="5740400"/>
            <a:ext cx="6979921" cy="8737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300" b="1" i="1" dirty="0">
                <a:solidFill>
                  <a:schemeClr val="tx1">
                    <a:lumMod val="85000"/>
                    <a:lumOff val="15000"/>
                  </a:schemeClr>
                </a:solidFill>
                <a:latin typeface="+mj-lt"/>
                <a:ea typeface="+mj-ea"/>
                <a:cs typeface="+mj-cs"/>
              </a:rPr>
              <a:t>Recommendations for Public bathrooms in Stonington Borough </a:t>
            </a:r>
          </a:p>
        </p:txBody>
      </p:sp>
      <p:sp>
        <p:nvSpPr>
          <p:cNvPr id="2" name="Slide Number Placeholder 1">
            <a:extLst>
              <a:ext uri="{FF2B5EF4-FFF2-40B4-BE49-F238E27FC236}">
                <a16:creationId xmlns:a16="http://schemas.microsoft.com/office/drawing/2014/main" xmlns="" id="{36A7DDAC-5F14-59BA-6F17-A93ABC9575DE}"/>
              </a:ext>
            </a:extLst>
          </p:cNvPr>
          <p:cNvSpPr>
            <a:spLocks noGrp="1"/>
          </p:cNvSpPr>
          <p:nvPr>
            <p:ph type="sldNum" sz="quarter" idx="12"/>
          </p:nvPr>
        </p:nvSpPr>
        <p:spPr/>
        <p:txBody>
          <a:bodyPr/>
          <a:lstStyle/>
          <a:p>
            <a:fld id="{213F0E2F-2C03-4E16-A2C1-0916CD3C0A35}" type="slidenum">
              <a:rPr lang="en-US" smtClean="0"/>
              <a:t>1</a:t>
            </a:fld>
            <a:endParaRPr lang="en-US"/>
          </a:p>
        </p:txBody>
      </p:sp>
    </p:spTree>
    <p:extLst>
      <p:ext uri="{BB962C8B-B14F-4D97-AF65-F5344CB8AC3E}">
        <p14:creationId xmlns:p14="http://schemas.microsoft.com/office/powerpoint/2010/main" val="3741253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4C7C4304-7314-3782-EC80-3C3E55ACADF0}"/>
              </a:ext>
            </a:extLst>
          </p:cNvPr>
          <p:cNvSpPr/>
          <p:nvPr/>
        </p:nvSpPr>
        <p:spPr>
          <a:xfrm>
            <a:off x="815038" y="800065"/>
            <a:ext cx="628650" cy="569056"/>
          </a:xfrm>
          <a:prstGeom prst="ellipse">
            <a:avLst/>
          </a:prstGeom>
          <a:solidFill>
            <a:srgbClr val="00B0F0"/>
          </a:solidFill>
          <a:ln w="25400" cap="flat" cmpd="sng" algn="ctr">
            <a:solidFill>
              <a:srgbClr val="00B0F0"/>
            </a:solidFill>
            <a:prstDash val="solid"/>
          </a:ln>
          <a:effectLst/>
        </p:spPr>
        <p:txBody>
          <a:bodyPr lIns="0" tIns="0" rIns="0" bIns="0" rtlCol="0" anchor="ctr"/>
          <a:lstStyle/>
          <a:p>
            <a:pPr marL="0" marR="0" lvl="0" indent="0" algn="ctr" defTabSz="456926" rtl="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PF DIN Text Pro"/>
                <a:cs typeface="ATT Aleck Sans" panose="020B0503020203020204" pitchFamily="34" charset="0"/>
              </a:rPr>
              <a:t>10/26</a:t>
            </a:r>
            <a:endParaRPr kumimoji="0" lang="en-US" sz="1200" b="0" i="0" u="none" strike="noStrike" kern="0" cap="none" spc="0" normalizeH="0" baseline="0" noProof="0" dirty="0">
              <a:ln>
                <a:noFill/>
              </a:ln>
              <a:solidFill>
                <a:prstClr val="black"/>
              </a:solidFill>
              <a:effectLst/>
              <a:uLnTx/>
              <a:uFillTx/>
              <a:latin typeface="PF DIN Text Pro"/>
              <a:ea typeface="+mn-ea"/>
              <a:cs typeface="ATT Aleck Sans" panose="020B0503020203020204" pitchFamily="34" charset="0"/>
            </a:endParaRPr>
          </a:p>
        </p:txBody>
      </p:sp>
      <p:sp>
        <p:nvSpPr>
          <p:cNvPr id="3" name="TextBox 2">
            <a:extLst>
              <a:ext uri="{FF2B5EF4-FFF2-40B4-BE49-F238E27FC236}">
                <a16:creationId xmlns:a16="http://schemas.microsoft.com/office/drawing/2014/main" xmlns="" id="{F0D6A4CF-7DD5-D375-0904-2B6CD6F119DC}"/>
              </a:ext>
            </a:extLst>
          </p:cNvPr>
          <p:cNvSpPr txBox="1"/>
          <p:nvPr/>
        </p:nvSpPr>
        <p:spPr>
          <a:xfrm>
            <a:off x="458894" y="1789747"/>
            <a:ext cx="1284181" cy="1477328"/>
          </a:xfrm>
          <a:prstGeom prst="rect">
            <a:avLst/>
          </a:prstGeom>
          <a:noFill/>
          <a:ln>
            <a:noFill/>
          </a:ln>
        </p:spPr>
        <p:txBody>
          <a:bodyPr wrap="square" lIns="0" tIns="0" rIns="0" bIns="0" rtlCol="0" anchor="t">
            <a:normAutofit fontScale="55000" lnSpcReduction="20000"/>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kumimoji="0" lang="en-US" sz="24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t>Reduce shortlist to 2-3 locations/invite Andrew </a:t>
            </a:r>
            <a:r>
              <a:rPr kumimoji="0" lang="en-US" sz="2400" b="0" i="0" u="none" strike="noStrike" kern="1200" cap="none" spc="0" normalizeH="0" baseline="0" noProof="0" dirty="0" err="1">
                <a:ln>
                  <a:noFill/>
                </a:ln>
                <a:solidFill>
                  <a:schemeClr val="tx1"/>
                </a:solidFill>
                <a:effectLst/>
                <a:uLnTx/>
                <a:uFillTx/>
                <a:latin typeface="+mn-lt"/>
                <a:ea typeface="+mn-ea"/>
                <a:cs typeface="ATT Aleck Sans" panose="020B0503020203020204" pitchFamily="34" charset="0"/>
              </a:rPr>
              <a:t>re:Bodega</a:t>
            </a:r>
            <a:r>
              <a:rPr kumimoji="0" lang="en-US" sz="24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t> location/View Boro Hall option/Portaloo upgrades</a:t>
            </a:r>
          </a:p>
        </p:txBody>
      </p:sp>
      <p:pic>
        <p:nvPicPr>
          <p:cNvPr id="7" name="Picture 6">
            <a:extLst>
              <a:ext uri="{FF2B5EF4-FFF2-40B4-BE49-F238E27FC236}">
                <a16:creationId xmlns:a16="http://schemas.microsoft.com/office/drawing/2014/main" xmlns="" id="{D433C354-54C5-0117-DEC1-E7405D558B62}"/>
              </a:ext>
            </a:extLst>
          </p:cNvPr>
          <p:cNvPicPr>
            <a:picLocks noChangeAspect="1"/>
          </p:cNvPicPr>
          <p:nvPr/>
        </p:nvPicPr>
        <p:blipFill>
          <a:blip r:embed="rId2"/>
          <a:stretch>
            <a:fillRect/>
          </a:stretch>
        </p:blipFill>
        <p:spPr>
          <a:xfrm>
            <a:off x="2038350" y="800065"/>
            <a:ext cx="10153650" cy="5924550"/>
          </a:xfrm>
          <a:prstGeom prst="rect">
            <a:avLst/>
          </a:prstGeom>
        </p:spPr>
      </p:pic>
      <p:sp>
        <p:nvSpPr>
          <p:cNvPr id="4" name="TextBox 3">
            <a:extLst>
              <a:ext uri="{FF2B5EF4-FFF2-40B4-BE49-F238E27FC236}">
                <a16:creationId xmlns:a16="http://schemas.microsoft.com/office/drawing/2014/main" xmlns="" id="{ACDD2442-DBDB-0A6A-2FEC-1732CBC8D562}"/>
              </a:ext>
            </a:extLst>
          </p:cNvPr>
          <p:cNvSpPr txBox="1"/>
          <p:nvPr/>
        </p:nvSpPr>
        <p:spPr>
          <a:xfrm>
            <a:off x="4124325" y="247650"/>
            <a:ext cx="5000625" cy="523220"/>
          </a:xfrm>
          <a:prstGeom prst="rect">
            <a:avLst/>
          </a:prstGeom>
          <a:noFill/>
        </p:spPr>
        <p:txBody>
          <a:bodyPr wrap="square" rtlCol="0">
            <a:spAutoFit/>
          </a:bodyPr>
          <a:lstStyle/>
          <a:p>
            <a:r>
              <a:rPr lang="en-US" sz="2800" dirty="0"/>
              <a:t>Consolidated Ranking</a:t>
            </a:r>
          </a:p>
        </p:txBody>
      </p:sp>
      <p:sp>
        <p:nvSpPr>
          <p:cNvPr id="5" name="Slide Number Placeholder 4">
            <a:extLst>
              <a:ext uri="{FF2B5EF4-FFF2-40B4-BE49-F238E27FC236}">
                <a16:creationId xmlns:a16="http://schemas.microsoft.com/office/drawing/2014/main" xmlns="" id="{96119938-EBE6-51D9-F946-1A42ADB1908A}"/>
              </a:ext>
            </a:extLst>
          </p:cNvPr>
          <p:cNvSpPr>
            <a:spLocks noGrp="1"/>
          </p:cNvSpPr>
          <p:nvPr>
            <p:ph type="sldNum" sz="quarter" idx="12"/>
          </p:nvPr>
        </p:nvSpPr>
        <p:spPr/>
        <p:txBody>
          <a:bodyPr/>
          <a:lstStyle/>
          <a:p>
            <a:fld id="{213F0E2F-2C03-4E16-A2C1-0916CD3C0A35}" type="slidenum">
              <a:rPr lang="en-US" smtClean="0"/>
              <a:t>10</a:t>
            </a:fld>
            <a:endParaRPr lang="en-US"/>
          </a:p>
        </p:txBody>
      </p:sp>
    </p:spTree>
    <p:extLst>
      <p:ext uri="{BB962C8B-B14F-4D97-AF65-F5344CB8AC3E}">
        <p14:creationId xmlns:p14="http://schemas.microsoft.com/office/powerpoint/2010/main" val="244912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21D3C-A070-C1D8-1F23-D0FC4D21FB48}"/>
              </a:ext>
            </a:extLst>
          </p:cNvPr>
          <p:cNvSpPr>
            <a:spLocks noGrp="1"/>
          </p:cNvSpPr>
          <p:nvPr>
            <p:ph type="title"/>
          </p:nvPr>
        </p:nvSpPr>
        <p:spPr>
          <a:xfrm>
            <a:off x="1901952" y="481526"/>
            <a:ext cx="9451848" cy="859720"/>
          </a:xfrm>
        </p:spPr>
        <p:txBody>
          <a:bodyPr>
            <a:normAutofit fontScale="90000"/>
          </a:bodyPr>
          <a:lstStyle/>
          <a:p>
            <a:r>
              <a:rPr kumimoji="0" lang="en-US" sz="13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t>Discuss Bodega option with owner Andrew/Discuss upgrade options for playground/dog park and point port o loo/Discuss process to estimate costs for shortlist options</a:t>
            </a:r>
            <a:r>
              <a:rPr kumimoji="0" lang="en-US" sz="44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t/>
            </a:r>
            <a:br>
              <a:rPr kumimoji="0" lang="en-US" sz="44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br>
            <a:endParaRPr lang="en-US" dirty="0"/>
          </a:p>
        </p:txBody>
      </p:sp>
      <p:pic>
        <p:nvPicPr>
          <p:cNvPr id="4" name="Content Placeholder 3">
            <a:extLst>
              <a:ext uri="{FF2B5EF4-FFF2-40B4-BE49-F238E27FC236}">
                <a16:creationId xmlns:a16="http://schemas.microsoft.com/office/drawing/2014/main" xmlns="" id="{4FFC5FC9-A2D5-7FB4-C5E6-B1458F8FE9DC}"/>
              </a:ext>
            </a:extLst>
          </p:cNvPr>
          <p:cNvPicPr>
            <a:picLocks noGrp="1" noChangeAspect="1"/>
          </p:cNvPicPr>
          <p:nvPr>
            <p:ph idx="1"/>
          </p:nvPr>
        </p:nvPicPr>
        <p:blipFill>
          <a:blip r:embed="rId2"/>
          <a:stretch>
            <a:fillRect/>
          </a:stretch>
        </p:blipFill>
        <p:spPr>
          <a:xfrm>
            <a:off x="1121637" y="386276"/>
            <a:ext cx="609653" cy="597460"/>
          </a:xfrm>
          <a:prstGeom prst="rect">
            <a:avLst/>
          </a:prstGeom>
        </p:spPr>
      </p:pic>
      <p:sp>
        <p:nvSpPr>
          <p:cNvPr id="6" name="Oval 5">
            <a:extLst>
              <a:ext uri="{FF2B5EF4-FFF2-40B4-BE49-F238E27FC236}">
                <a16:creationId xmlns:a16="http://schemas.microsoft.com/office/drawing/2014/main" xmlns="" id="{8D64B118-55C7-674C-462B-DC76CC069526}"/>
              </a:ext>
            </a:extLst>
          </p:cNvPr>
          <p:cNvSpPr/>
          <p:nvPr/>
        </p:nvSpPr>
        <p:spPr>
          <a:xfrm>
            <a:off x="1145622" y="1346038"/>
            <a:ext cx="585668" cy="569056"/>
          </a:xfrm>
          <a:prstGeom prst="ellipse">
            <a:avLst/>
          </a:prstGeom>
          <a:solidFill>
            <a:srgbClr val="00B0F0"/>
          </a:solidFill>
          <a:ln w="25400" cap="flat" cmpd="sng" algn="ctr">
            <a:solidFill>
              <a:srgbClr val="00B0F0"/>
            </a:solidFill>
            <a:prstDash val="solid"/>
          </a:ln>
          <a:effectLst/>
        </p:spPr>
        <p:txBody>
          <a:bodyPr lIns="0" tIns="0" rIns="0" bIns="0" rtlCol="0" anchor="ctr"/>
          <a:lstStyle/>
          <a:p>
            <a:pPr marL="0" marR="0" lvl="0" indent="0" algn="ctr" defTabSz="456926" rtl="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PF DIN Text Pro"/>
                <a:cs typeface="ATT Aleck Sans" panose="020B0503020203020204" pitchFamily="34" charset="0"/>
              </a:rPr>
              <a:t>11/9</a:t>
            </a:r>
            <a:endParaRPr kumimoji="0" lang="en-US" sz="1200" b="0" i="0" u="none" strike="noStrike" kern="0" cap="none" spc="0" normalizeH="0" baseline="0" noProof="0" dirty="0">
              <a:ln>
                <a:noFill/>
              </a:ln>
              <a:solidFill>
                <a:prstClr val="black"/>
              </a:solidFill>
              <a:effectLst/>
              <a:uLnTx/>
              <a:uFillTx/>
              <a:latin typeface="PF DIN Text Pro"/>
              <a:ea typeface="+mn-ea"/>
              <a:cs typeface="ATT Aleck Sans" panose="020B0503020203020204" pitchFamily="34" charset="0"/>
            </a:endParaRPr>
          </a:p>
        </p:txBody>
      </p:sp>
      <p:sp>
        <p:nvSpPr>
          <p:cNvPr id="8" name="TextBox 7">
            <a:extLst>
              <a:ext uri="{FF2B5EF4-FFF2-40B4-BE49-F238E27FC236}">
                <a16:creationId xmlns:a16="http://schemas.microsoft.com/office/drawing/2014/main" xmlns="" id="{9FDB052B-C4B6-74F9-F90E-55AF53BCEE9F}"/>
              </a:ext>
            </a:extLst>
          </p:cNvPr>
          <p:cNvSpPr txBox="1"/>
          <p:nvPr/>
        </p:nvSpPr>
        <p:spPr>
          <a:xfrm>
            <a:off x="1961103" y="1226051"/>
            <a:ext cx="7363872" cy="830997"/>
          </a:xfrm>
          <a:prstGeom prst="rect">
            <a:avLst/>
          </a:prstGeom>
          <a:noFill/>
        </p:spPr>
        <p:txBody>
          <a:bodyPr wrap="square">
            <a:spAutoFit/>
          </a:bodyPr>
          <a:lstStyle/>
          <a:p>
            <a:r>
              <a:rPr lang="en-US" sz="1200" dirty="0"/>
              <a:t>Reviewed the findings of the Borough Hall and Boro Bodega working groups. Also reviewed cost spreadsheet  options and refined recommendations to 4 options and putting recommendation package together for proposal to Warden/Burgesses//Initial Estimates of costs</a:t>
            </a:r>
          </a:p>
          <a:p>
            <a:r>
              <a:rPr lang="en-US" sz="1200" dirty="0"/>
              <a:t>Significant Dialogue on Porto Loo options and Public comment</a:t>
            </a:r>
          </a:p>
        </p:txBody>
      </p:sp>
      <p:graphicFrame>
        <p:nvGraphicFramePr>
          <p:cNvPr id="9" name="Table 8">
            <a:extLst>
              <a:ext uri="{FF2B5EF4-FFF2-40B4-BE49-F238E27FC236}">
                <a16:creationId xmlns:a16="http://schemas.microsoft.com/office/drawing/2014/main" xmlns="" id="{64ECE7BC-E15F-DE01-6FB2-C3547E6E74A8}"/>
              </a:ext>
            </a:extLst>
          </p:cNvPr>
          <p:cNvGraphicFramePr>
            <a:graphicFrameLocks noGrp="1"/>
          </p:cNvGraphicFramePr>
          <p:nvPr>
            <p:extLst>
              <p:ext uri="{D42A27DB-BD31-4B8C-83A1-F6EECF244321}">
                <p14:modId xmlns:p14="http://schemas.microsoft.com/office/powerpoint/2010/main" val="3624613079"/>
              </p:ext>
            </p:extLst>
          </p:nvPr>
        </p:nvGraphicFramePr>
        <p:xfrm>
          <a:off x="67780" y="2050018"/>
          <a:ext cx="6686844" cy="5024904"/>
        </p:xfrm>
        <a:graphic>
          <a:graphicData uri="http://schemas.openxmlformats.org/drawingml/2006/table">
            <a:tbl>
              <a:tblPr/>
              <a:tblGrid>
                <a:gridCol w="2026749">
                  <a:extLst>
                    <a:ext uri="{9D8B030D-6E8A-4147-A177-3AD203B41FA5}">
                      <a16:colId xmlns:a16="http://schemas.microsoft.com/office/drawing/2014/main" xmlns="" val="3581126872"/>
                    </a:ext>
                  </a:extLst>
                </a:gridCol>
                <a:gridCol w="599462">
                  <a:extLst>
                    <a:ext uri="{9D8B030D-6E8A-4147-A177-3AD203B41FA5}">
                      <a16:colId xmlns:a16="http://schemas.microsoft.com/office/drawing/2014/main" xmlns="" val="3529464308"/>
                    </a:ext>
                  </a:extLst>
                </a:gridCol>
                <a:gridCol w="656552">
                  <a:extLst>
                    <a:ext uri="{9D8B030D-6E8A-4147-A177-3AD203B41FA5}">
                      <a16:colId xmlns:a16="http://schemas.microsoft.com/office/drawing/2014/main" xmlns="" val="2178262787"/>
                    </a:ext>
                  </a:extLst>
                </a:gridCol>
                <a:gridCol w="649416">
                  <a:extLst>
                    <a:ext uri="{9D8B030D-6E8A-4147-A177-3AD203B41FA5}">
                      <a16:colId xmlns:a16="http://schemas.microsoft.com/office/drawing/2014/main" xmlns="" val="3702757035"/>
                    </a:ext>
                  </a:extLst>
                </a:gridCol>
                <a:gridCol w="542369">
                  <a:extLst>
                    <a:ext uri="{9D8B030D-6E8A-4147-A177-3AD203B41FA5}">
                      <a16:colId xmlns:a16="http://schemas.microsoft.com/office/drawing/2014/main" xmlns="" val="3705639879"/>
                    </a:ext>
                  </a:extLst>
                </a:gridCol>
                <a:gridCol w="542369">
                  <a:extLst>
                    <a:ext uri="{9D8B030D-6E8A-4147-A177-3AD203B41FA5}">
                      <a16:colId xmlns:a16="http://schemas.microsoft.com/office/drawing/2014/main" xmlns="" val="3675842168"/>
                    </a:ext>
                  </a:extLst>
                </a:gridCol>
                <a:gridCol w="520960">
                  <a:extLst>
                    <a:ext uri="{9D8B030D-6E8A-4147-A177-3AD203B41FA5}">
                      <a16:colId xmlns:a16="http://schemas.microsoft.com/office/drawing/2014/main" xmlns="" val="4259370042"/>
                    </a:ext>
                  </a:extLst>
                </a:gridCol>
                <a:gridCol w="520960">
                  <a:extLst>
                    <a:ext uri="{9D8B030D-6E8A-4147-A177-3AD203B41FA5}">
                      <a16:colId xmlns:a16="http://schemas.microsoft.com/office/drawing/2014/main" xmlns="" val="2598500582"/>
                    </a:ext>
                  </a:extLst>
                </a:gridCol>
                <a:gridCol w="628007">
                  <a:extLst>
                    <a:ext uri="{9D8B030D-6E8A-4147-A177-3AD203B41FA5}">
                      <a16:colId xmlns:a16="http://schemas.microsoft.com/office/drawing/2014/main" xmlns="" val="2506821084"/>
                    </a:ext>
                  </a:extLst>
                </a:gridCol>
              </a:tblGrid>
              <a:tr h="95073">
                <a:tc gridSpan="8">
                  <a:txBody>
                    <a:bodyPr/>
                    <a:lstStyle/>
                    <a:p>
                      <a:pPr algn="ctr" fontAlgn="b"/>
                      <a:r>
                        <a:rPr lang="en-US" sz="800" b="1" i="0" u="none" strike="noStrike" dirty="0">
                          <a:solidFill>
                            <a:srgbClr val="000000"/>
                          </a:solidFill>
                          <a:effectLst/>
                          <a:latin typeface="Calibri" panose="020F0502020204030204" pitchFamily="34" charset="0"/>
                        </a:rPr>
                        <a:t>DRAFT ONLY</a:t>
                      </a:r>
                    </a:p>
                  </a:txBody>
                  <a:tcPr marL="3792" marR="3792" marT="379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110846210"/>
                  </a:ext>
                </a:extLst>
              </a:tr>
              <a:tr h="244906">
                <a:tc>
                  <a:txBody>
                    <a:bodyPr/>
                    <a:lstStyle/>
                    <a:p>
                      <a:pPr algn="l" fontAlgn="b"/>
                      <a:r>
                        <a:rPr lang="en-US" sz="700" b="1" i="0" u="none" strike="noStrike">
                          <a:solidFill>
                            <a:srgbClr val="000000"/>
                          </a:solidFill>
                          <a:effectLst/>
                          <a:latin typeface="Calibri" panose="020F0502020204030204" pitchFamily="34" charset="0"/>
                        </a:rPr>
                        <a:t>Estimated Comfort Station Annual Operating costs</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Boro Bodega</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Borough Hall. 1 ADA bathroom</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1" i="0" u="none" strike="noStrike">
                          <a:solidFill>
                            <a:srgbClr val="000000"/>
                          </a:solidFill>
                          <a:effectLst/>
                          <a:latin typeface="Calibri" panose="020F0502020204030204" pitchFamily="34" charset="0"/>
                        </a:rPr>
                        <a:t>Borough Hall 2 Bathrooms</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1" i="0" u="none" strike="noStrike">
                          <a:solidFill>
                            <a:srgbClr val="000000"/>
                          </a:solidFill>
                          <a:effectLst/>
                          <a:latin typeface="Calibri" panose="020F0502020204030204" pitchFamily="34" charset="0"/>
                        </a:rPr>
                        <a:t>Porta Loo High End - Rent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Porta Loo High End - Buy</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1" i="0" u="none" strike="noStrike">
                          <a:solidFill>
                            <a:srgbClr val="000000"/>
                          </a:solidFill>
                          <a:effectLst/>
                          <a:latin typeface="Calibri" panose="020F0502020204030204" pitchFamily="34" charset="0"/>
                        </a:rPr>
                        <a:t>Porta Loo Low end Buy</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Porta Loo Low-End Rent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700" b="1" i="0" u="none" strike="noStrike" dirty="0">
                          <a:solidFill>
                            <a:srgbClr val="000000"/>
                          </a:solidFill>
                          <a:effectLst/>
                          <a:latin typeface="Calibri" panose="020F0502020204030204" pitchFamily="34" charset="0"/>
                        </a:rPr>
                        <a:t>Expand Existing Porta Pottie Rent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286466566"/>
                  </a:ext>
                </a:extLst>
              </a:tr>
              <a:tr h="83547">
                <a:tc>
                  <a:txBody>
                    <a:bodyPr/>
                    <a:lstStyle/>
                    <a:p>
                      <a:pPr algn="l" fontAlgn="b"/>
                      <a:r>
                        <a:rPr lang="en-US" sz="700" b="1" i="0" u="none" strike="noStrike">
                          <a:solidFill>
                            <a:srgbClr val="000000"/>
                          </a:solidFill>
                          <a:effectLst/>
                          <a:latin typeface="Calibri" panose="020F0502020204030204" pitchFamily="34" charset="0"/>
                        </a:rPr>
                        <a:t>Description</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solidFill>
                            <a:srgbClr val="000000"/>
                          </a:solidFill>
                          <a:effectLst/>
                          <a:latin typeface="Calibri" panose="020F0502020204030204" pitchFamily="34" charset="0"/>
                        </a:rPr>
                        <a:t>Amount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518923250"/>
                  </a:ext>
                </a:extLst>
              </a:tr>
              <a:tr h="83547">
                <a:tc>
                  <a:txBody>
                    <a:bodyPr/>
                    <a:lstStyle/>
                    <a:p>
                      <a:pPr algn="l" fontAlgn="b"/>
                      <a:r>
                        <a:rPr lang="en-US" sz="700" b="0" i="0" u="none" strike="noStrike">
                          <a:solidFill>
                            <a:srgbClr val="000000"/>
                          </a:solidFill>
                          <a:effectLst/>
                          <a:latin typeface="Calibri" panose="020F0502020204030204" pitchFamily="34" charset="0"/>
                        </a:rPr>
                        <a:t>Annual Rent/Lease</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Calibri" panose="020F0502020204030204" pitchFamily="34" charset="0"/>
                        </a:rPr>
                        <a:t>$30,000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Calibri" panose="020F0502020204030204" pitchFamily="34" charset="0"/>
                        </a:rPr>
                        <a:t>$0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$48,000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Calibri" panose="020F0502020204030204" pitchFamily="34" charset="0"/>
                        </a:rPr>
                        <a:t>$48,000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a:solidFill>
                            <a:srgbClr val="000000"/>
                          </a:solidFill>
                          <a:effectLst/>
                          <a:latin typeface="Calibri" panose="020F0502020204030204" pitchFamily="34" charset="0"/>
                        </a:rPr>
                        <a:t>$5,760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xmlns="" val="4141422036"/>
                  </a:ext>
                </a:extLst>
              </a:tr>
              <a:tr h="164226">
                <a:tc>
                  <a:txBody>
                    <a:bodyPr/>
                    <a:lstStyle/>
                    <a:p>
                      <a:pPr algn="l" fontAlgn="b"/>
                      <a:r>
                        <a:rPr lang="en-US" sz="700" b="0" i="0" u="none" strike="noStrike">
                          <a:solidFill>
                            <a:srgbClr val="000000"/>
                          </a:solidFill>
                          <a:effectLst/>
                          <a:latin typeface="Calibri" panose="020F0502020204030204" pitchFamily="34" charset="0"/>
                        </a:rPr>
                        <a:t>Insurance</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$1,000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No additional cost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No additional cost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na</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xmlns="" val="3091367884"/>
                  </a:ext>
                </a:extLst>
              </a:tr>
              <a:tr h="83547">
                <a:tc>
                  <a:txBody>
                    <a:bodyPr/>
                    <a:lstStyle/>
                    <a:p>
                      <a:pPr algn="l" fontAlgn="b"/>
                      <a:r>
                        <a:rPr lang="en-US" sz="700" b="0" i="0" u="none" strike="noStrike">
                          <a:solidFill>
                            <a:srgbClr val="000000"/>
                          </a:solidFill>
                          <a:effectLst/>
                          <a:latin typeface="Calibri" panose="020F0502020204030204" pitchFamily="34" charset="0"/>
                        </a:rPr>
                        <a:t>Electric</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$1,400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$180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$180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$2,160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$2,160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$2,160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$2,160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na</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xmlns="" val="389006101"/>
                  </a:ext>
                </a:extLst>
              </a:tr>
              <a:tr h="164226">
                <a:tc>
                  <a:txBody>
                    <a:bodyPr/>
                    <a:lstStyle/>
                    <a:p>
                      <a:pPr algn="l" fontAlgn="b"/>
                      <a:r>
                        <a:rPr lang="en-US" sz="700" b="0" i="0" u="none" strike="noStrike">
                          <a:solidFill>
                            <a:srgbClr val="000000"/>
                          </a:solidFill>
                          <a:effectLst/>
                          <a:latin typeface="Calibri" panose="020F0502020204030204" pitchFamily="34" charset="0"/>
                        </a:rPr>
                        <a:t>Heating</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TBD</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No additional cost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No additional cost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part of elect bill</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part of elect bill</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part of elect bill</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part of elect bill</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na</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xmlns="" val="2169765939"/>
                  </a:ext>
                </a:extLst>
              </a:tr>
              <a:tr h="164226">
                <a:tc>
                  <a:txBody>
                    <a:bodyPr/>
                    <a:lstStyle/>
                    <a:p>
                      <a:pPr algn="l" fontAlgn="b"/>
                      <a:r>
                        <a:rPr lang="en-US" sz="700" b="0" i="0" u="none" strike="noStrike">
                          <a:solidFill>
                            <a:srgbClr val="000000"/>
                          </a:solidFill>
                          <a:effectLst/>
                          <a:latin typeface="Calibri" panose="020F0502020204030204" pitchFamily="34" charset="0"/>
                        </a:rPr>
                        <a:t>Cleaning - twice per day 4 months, once per day 8 months</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$14,280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$14,280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$14,280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$14,280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$14,280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$14,280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$14,280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$2,880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xmlns="" val="2991437250"/>
                  </a:ext>
                </a:extLst>
              </a:tr>
              <a:tr h="164226">
                <a:tc>
                  <a:txBody>
                    <a:bodyPr/>
                    <a:lstStyle/>
                    <a:p>
                      <a:pPr algn="l" fontAlgn="b"/>
                      <a:r>
                        <a:rPr lang="en-US" sz="700" b="0" i="0" u="none" strike="noStrike">
                          <a:solidFill>
                            <a:srgbClr val="000000"/>
                          </a:solidFill>
                          <a:effectLst/>
                          <a:latin typeface="Calibri" panose="020F0502020204030204" pitchFamily="34" charset="0"/>
                        </a:rPr>
                        <a:t>Cleaning Materials &amp; Supplies - Paper towels, toilet paper</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$3,250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$3,250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$3,250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$3,250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$3,250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$3,250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$3,250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na</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xmlns="" val="4126533666"/>
                  </a:ext>
                </a:extLst>
              </a:tr>
              <a:tr h="164226">
                <a:tc>
                  <a:txBody>
                    <a:bodyPr/>
                    <a:lstStyle/>
                    <a:p>
                      <a:pPr algn="l" fontAlgn="b"/>
                      <a:r>
                        <a:rPr lang="en-US" sz="700" b="0" i="0" u="none" strike="noStrike">
                          <a:solidFill>
                            <a:srgbClr val="000000"/>
                          </a:solidFill>
                          <a:effectLst/>
                          <a:latin typeface="Calibri" panose="020F0502020204030204" pitchFamily="34" charset="0"/>
                        </a:rPr>
                        <a:t>Repairs and Maintenance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$2,500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$2,500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$2,500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Includes pump out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$2,500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$2,500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$3,940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na</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xmlns="" val="1095145826"/>
                  </a:ext>
                </a:extLst>
              </a:tr>
              <a:tr h="83547">
                <a:tc>
                  <a:txBody>
                    <a:bodyPr/>
                    <a:lstStyle/>
                    <a:p>
                      <a:pPr algn="l" fontAlgn="b"/>
                      <a:r>
                        <a:rPr lang="en-US" sz="700" b="0" i="0" u="none" strike="noStrike">
                          <a:solidFill>
                            <a:srgbClr val="000000"/>
                          </a:solidFill>
                          <a:effectLst/>
                          <a:latin typeface="Calibri" panose="020F0502020204030204" pitchFamily="34" charset="0"/>
                        </a:rPr>
                        <a:t>Water/Sewer</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$1,568</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$1,568</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$1,568</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$1,568</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$1,568</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$1,568</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a:solidFill>
                            <a:srgbClr val="000000"/>
                          </a:solidFill>
                          <a:effectLst/>
                          <a:latin typeface="Calibri" panose="020F0502020204030204" pitchFamily="34" charset="0"/>
                        </a:rPr>
                        <a:t>$1,568</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700" b="0" i="0" u="none" strike="noStrike">
                          <a:solidFill>
                            <a:srgbClr val="000000"/>
                          </a:solidFill>
                          <a:effectLst/>
                          <a:latin typeface="Calibri" panose="020F0502020204030204" pitchFamily="34" charset="0"/>
                        </a:rPr>
                        <a:t>na</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xmlns="" val="4068800752"/>
                  </a:ext>
                </a:extLst>
              </a:tr>
              <a:tr h="83547">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xmlns="" val="3699044285"/>
                  </a:ext>
                </a:extLst>
              </a:tr>
              <a:tr h="83547">
                <a:tc>
                  <a:txBody>
                    <a:bodyPr/>
                    <a:lstStyle/>
                    <a:p>
                      <a:pPr algn="l" fontAlgn="b"/>
                      <a:r>
                        <a:rPr lang="en-US" sz="700" b="1" i="0" u="none" strike="noStrike">
                          <a:solidFill>
                            <a:srgbClr val="000000"/>
                          </a:solidFill>
                          <a:effectLst/>
                          <a:latin typeface="Calibri" panose="020F0502020204030204" pitchFamily="34" charset="0"/>
                        </a:rPr>
                        <a:t>Total</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1" i="0" u="none" strike="noStrike">
                          <a:solidFill>
                            <a:srgbClr val="000000"/>
                          </a:solidFill>
                          <a:effectLst/>
                          <a:latin typeface="Calibri" panose="020F0502020204030204" pitchFamily="34" charset="0"/>
                        </a:rPr>
                        <a:t>$53,998</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1" i="0" u="none" strike="noStrike">
                          <a:solidFill>
                            <a:srgbClr val="000000"/>
                          </a:solidFill>
                          <a:effectLst/>
                          <a:latin typeface="Calibri" panose="020F0502020204030204" pitchFamily="34" charset="0"/>
                        </a:rPr>
                        <a:t>$21,778</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1" i="0" u="none" strike="noStrike">
                          <a:solidFill>
                            <a:srgbClr val="000000"/>
                          </a:solidFill>
                          <a:effectLst/>
                          <a:latin typeface="Calibri" panose="020F0502020204030204" pitchFamily="34" charset="0"/>
                        </a:rPr>
                        <a:t>$21,778</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1" i="0" u="none" strike="noStrike">
                          <a:solidFill>
                            <a:srgbClr val="000000"/>
                          </a:solidFill>
                          <a:effectLst/>
                          <a:latin typeface="Calibri" panose="020F0502020204030204" pitchFamily="34" charset="0"/>
                        </a:rPr>
                        <a:t>$69,258</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1" i="0" u="none" strike="noStrike">
                          <a:solidFill>
                            <a:srgbClr val="000000"/>
                          </a:solidFill>
                          <a:effectLst/>
                          <a:latin typeface="Calibri" panose="020F0502020204030204" pitchFamily="34" charset="0"/>
                        </a:rPr>
                        <a:t>$23,758</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r" fontAlgn="b"/>
                      <a:r>
                        <a:rPr lang="en-US" sz="700" b="1" i="0" u="none" strike="noStrike">
                          <a:solidFill>
                            <a:srgbClr val="000000"/>
                          </a:solidFill>
                          <a:effectLst/>
                          <a:latin typeface="Calibri" panose="020F0502020204030204" pitchFamily="34" charset="0"/>
                        </a:rPr>
                        <a:t>$23,758</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1" i="0" u="none" strike="noStrike">
                          <a:solidFill>
                            <a:srgbClr val="000000"/>
                          </a:solidFill>
                          <a:effectLst/>
                          <a:latin typeface="Calibri" panose="020F0502020204030204" pitchFamily="34" charset="0"/>
                        </a:rPr>
                        <a:t>$73,198</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1" i="0" u="none" strike="noStrike">
                          <a:solidFill>
                            <a:srgbClr val="000000"/>
                          </a:solidFill>
                          <a:effectLst/>
                          <a:latin typeface="Calibri" panose="020F0502020204030204" pitchFamily="34" charset="0"/>
                        </a:rPr>
                        <a:t>$8,640</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xmlns="" val="1779303717"/>
                  </a:ext>
                </a:extLst>
              </a:tr>
              <a:tr h="83547">
                <a:tc>
                  <a:txBody>
                    <a:bodyPr/>
                    <a:lstStyle/>
                    <a:p>
                      <a:pPr algn="l" fontAlgn="b"/>
                      <a:r>
                        <a:rPr lang="en-US" sz="700" b="0" i="0" u="none" strike="noStrike">
                          <a:solidFill>
                            <a:srgbClr val="000000"/>
                          </a:solidFill>
                          <a:effectLst/>
                          <a:latin typeface="Calibri" panose="020F0502020204030204" pitchFamily="34" charset="0"/>
                        </a:rPr>
                        <a:t>Borough Budget 1.5MM . % of Borough Budget</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4%</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1%</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5%</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2%</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700" b="0" i="0" u="none" strike="noStrike">
                          <a:solidFill>
                            <a:srgbClr val="000000"/>
                          </a:solidFill>
                          <a:effectLst/>
                          <a:latin typeface="Calibri" panose="020F0502020204030204" pitchFamily="34" charset="0"/>
                        </a:rPr>
                        <a:t>2%</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5%</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solidFill>
                            <a:srgbClr val="000000"/>
                          </a:solidFill>
                          <a:effectLst/>
                          <a:latin typeface="Calibri" panose="020F0502020204030204" pitchFamily="34" charset="0"/>
                        </a:rPr>
                        <a:t>1%</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56839196"/>
                  </a:ext>
                </a:extLst>
              </a:tr>
              <a:tr h="164226">
                <a:tc>
                  <a:txBody>
                    <a:bodyPr/>
                    <a:lstStyle/>
                    <a:p>
                      <a:pPr algn="l" fontAlgn="b"/>
                      <a:r>
                        <a:rPr lang="en-US" sz="700" b="1" i="0" u="none" strike="noStrike">
                          <a:solidFill>
                            <a:srgbClr val="000000"/>
                          </a:solidFill>
                          <a:effectLst/>
                          <a:latin typeface="Calibri" panose="020F0502020204030204" pitchFamily="34" charset="0"/>
                        </a:rPr>
                        <a:t>Cost over 10 Years for Capex plus annual operating costs</a:t>
                      </a:r>
                    </a:p>
                  </a:txBody>
                  <a:tcPr marL="3792" marR="3792" marT="37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362894299"/>
                  </a:ext>
                </a:extLst>
              </a:tr>
              <a:tr h="164226">
                <a:tc>
                  <a:txBody>
                    <a:bodyPr/>
                    <a:lstStyle/>
                    <a:p>
                      <a:pPr algn="l" fontAlgn="b"/>
                      <a:r>
                        <a:rPr lang="en-US" sz="700" b="0" i="0" u="none" strike="noStrike">
                          <a:solidFill>
                            <a:srgbClr val="000000"/>
                          </a:solidFill>
                          <a:effectLst/>
                          <a:latin typeface="Calibri" panose="020F0502020204030204" pitchFamily="34" charset="0"/>
                        </a:rPr>
                        <a:t>Annual operating Costs</a:t>
                      </a:r>
                    </a:p>
                  </a:txBody>
                  <a:tcPr marL="3792" marR="3792" marT="379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             539,975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                 217,775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                217,775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          692,580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          237,580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         237,580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         731,980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                 86,400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xmlns="" val="1592386194"/>
                  </a:ext>
                </a:extLst>
              </a:tr>
              <a:tr h="164226">
                <a:tc>
                  <a:txBody>
                    <a:bodyPr/>
                    <a:lstStyle/>
                    <a:p>
                      <a:pPr algn="l" fontAlgn="b"/>
                      <a:r>
                        <a:rPr lang="en-US" sz="700" b="0" i="0" u="none" strike="noStrike" dirty="0">
                          <a:solidFill>
                            <a:srgbClr val="000000"/>
                          </a:solidFill>
                          <a:effectLst/>
                          <a:latin typeface="Calibri" panose="020F0502020204030204" pitchFamily="34" charset="0"/>
                        </a:rPr>
                        <a:t>Capex</a:t>
                      </a:r>
                    </a:p>
                  </a:txBody>
                  <a:tcPr marL="3792" marR="3792" marT="379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             149,000 </a:t>
                      </a:r>
                    </a:p>
                  </a:txBody>
                  <a:tcPr marL="3792" marR="3792" marT="3792" marB="0" anchor="b">
                    <a:lnL>
                      <a:noFill/>
                    </a:lnL>
                    <a:lnR>
                      <a:noFill/>
                    </a:lnR>
                    <a:lnT>
                      <a:noFill/>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                   30,000 </a:t>
                      </a:r>
                    </a:p>
                  </a:txBody>
                  <a:tcPr marL="3792" marR="3792" marT="3792"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                  79,000 </a:t>
                      </a:r>
                    </a:p>
                  </a:txBody>
                  <a:tcPr marL="3792" marR="3792" marT="3792"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              6,000 </a:t>
                      </a:r>
                    </a:p>
                  </a:txBody>
                  <a:tcPr marL="3792" marR="3792" marT="3792" marB="0" anchor="b">
                    <a:lnL>
                      <a:noFill/>
                    </a:lnL>
                    <a:lnR>
                      <a:noFill/>
                    </a:lnR>
                    <a:lnT>
                      <a:noFill/>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            86,500 </a:t>
                      </a:r>
                    </a:p>
                  </a:txBody>
                  <a:tcPr marL="3792" marR="3792" marT="3792"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           87,000 </a:t>
                      </a:r>
                    </a:p>
                  </a:txBody>
                  <a:tcPr marL="3792" marR="3792" marT="3792" marB="0" anchor="b">
                    <a:lnL>
                      <a:noFill/>
                    </a:lnL>
                    <a:lnR>
                      <a:noFill/>
                    </a:lnR>
                    <a:lnT>
                      <a:noFill/>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             6,000 </a:t>
                      </a:r>
                    </a:p>
                  </a:txBody>
                  <a:tcPr marL="3792" marR="3792" marT="3792" marB="0" anchor="b">
                    <a:lnL>
                      <a:noFill/>
                    </a:lnL>
                    <a:lnR>
                      <a:noFill/>
                    </a:lnR>
                    <a:lnT>
                      <a:noFill/>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                   3,000 </a:t>
                      </a:r>
                    </a:p>
                  </a:txBody>
                  <a:tcPr marL="3792" marR="3792" marT="3792"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139781383"/>
                  </a:ext>
                </a:extLst>
              </a:tr>
              <a:tr h="164226">
                <a:tc>
                  <a:txBody>
                    <a:bodyPr/>
                    <a:lstStyle/>
                    <a:p>
                      <a:pPr algn="l" fontAlgn="b"/>
                      <a:r>
                        <a:rPr lang="en-US" sz="700" b="0" i="0" u="none" strike="noStrike">
                          <a:solidFill>
                            <a:srgbClr val="000000"/>
                          </a:solidFill>
                          <a:effectLst/>
                          <a:latin typeface="Calibri" panose="020F0502020204030204" pitchFamily="34" charset="0"/>
                        </a:rPr>
                        <a:t>TOTAL - OVER 10 YEARS</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             688,975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dirty="0">
                          <a:solidFill>
                            <a:srgbClr val="000000"/>
                          </a:solidFill>
                          <a:effectLst/>
                          <a:latin typeface="Calibri" panose="020F0502020204030204" pitchFamily="34" charset="0"/>
                        </a:rPr>
                        <a:t> $                 247,775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                296,775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          698,580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          324,080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         324,580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         737,980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                 89,400 </a:t>
                      </a:r>
                    </a:p>
                  </a:txBody>
                  <a:tcPr marL="3792" marR="3792" marT="37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669768572"/>
                  </a:ext>
                </a:extLst>
              </a:tr>
              <a:tr h="83547">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ECECEC"/>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xmlns="" val="4151608387"/>
                  </a:ext>
                </a:extLst>
              </a:tr>
              <a:tr h="83547">
                <a:tc>
                  <a:txBody>
                    <a:bodyPr/>
                    <a:lstStyle/>
                    <a:p>
                      <a:pPr algn="l" fontAlgn="b"/>
                      <a:r>
                        <a:rPr lang="en-US" sz="700" b="1" i="0" u="none" strike="noStrike">
                          <a:solidFill>
                            <a:srgbClr val="000000"/>
                          </a:solidFill>
                          <a:effectLst/>
                          <a:latin typeface="Calibri" panose="020F0502020204030204" pitchFamily="34" charset="0"/>
                        </a:rPr>
                        <a:t>Notes:</a:t>
                      </a:r>
                    </a:p>
                  </a:txBody>
                  <a:tcPr marL="3792" marR="3792" marT="379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extLst>
                  <a:ext uri="{0D108BD9-81ED-4DB2-BD59-A6C34878D82A}">
                    <a16:rowId xmlns:a16="http://schemas.microsoft.com/office/drawing/2014/main" xmlns="" val="4132945733"/>
                  </a:ext>
                </a:extLst>
              </a:tr>
              <a:tr h="87483">
                <a:tc>
                  <a:txBody>
                    <a:bodyPr/>
                    <a:lstStyle/>
                    <a:p>
                      <a:pPr algn="l" fontAlgn="b"/>
                      <a:r>
                        <a:rPr lang="en-US" sz="700" b="1" i="0" u="none" strike="noStrike">
                          <a:solidFill>
                            <a:srgbClr val="000000"/>
                          </a:solidFill>
                          <a:effectLst/>
                          <a:latin typeface="Calibri" panose="020F0502020204030204" pitchFamily="34" charset="0"/>
                        </a:rPr>
                        <a:t>Rent/Lease </a:t>
                      </a:r>
                      <a:r>
                        <a:rPr lang="en-US" sz="700" b="0" i="0" u="none" strike="noStrike">
                          <a:solidFill>
                            <a:srgbClr val="000000"/>
                          </a:solidFill>
                          <a:effectLst/>
                          <a:latin typeface="Calibri" panose="020F0502020204030204" pitchFamily="34" charset="0"/>
                        </a:rPr>
                        <a:t>Boro Bodega $2,500 pm</a:t>
                      </a:r>
                    </a:p>
                  </a:txBody>
                  <a:tcPr marL="3792" marR="3792" marT="379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extLst>
                  <a:ext uri="{0D108BD9-81ED-4DB2-BD59-A6C34878D82A}">
                    <a16:rowId xmlns:a16="http://schemas.microsoft.com/office/drawing/2014/main" xmlns="" val="1018831359"/>
                  </a:ext>
                </a:extLst>
              </a:tr>
              <a:tr h="244906">
                <a:tc gridSpan="5">
                  <a:txBody>
                    <a:bodyPr/>
                    <a:lstStyle/>
                    <a:p>
                      <a:pPr algn="l" fontAlgn="b"/>
                      <a:r>
                        <a:rPr lang="en-US" sz="700" b="1" i="0" u="none" strike="noStrike">
                          <a:solidFill>
                            <a:srgbClr val="000000"/>
                          </a:solidFill>
                          <a:effectLst/>
                          <a:latin typeface="Calibri" panose="020F0502020204030204" pitchFamily="34" charset="0"/>
                        </a:rPr>
                        <a:t>Insurance</a:t>
                      </a:r>
                      <a:r>
                        <a:rPr lang="en-US" sz="700" b="0" i="0" u="none" strike="noStrike">
                          <a:solidFill>
                            <a:srgbClr val="000000"/>
                          </a:solidFill>
                          <a:effectLst/>
                          <a:latin typeface="Calibri" panose="020F0502020204030204" pitchFamily="34" charset="0"/>
                        </a:rPr>
                        <a:t>. Existing Borough Property insured value of 3.3MM at annual premium of $21,447. Borough Bodega CAPEX est 100K for Insurance rebuild 350K. 100K/3.3MM X 21,447 = $650. Round up to $1,000. (still seems low.KB will talk to Borough Insurance broker for better estimates.</a:t>
                      </a:r>
                    </a:p>
                  </a:txBody>
                  <a:tcPr marL="3792" marR="3792" marT="379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extLst>
                  <a:ext uri="{0D108BD9-81ED-4DB2-BD59-A6C34878D82A}">
                    <a16:rowId xmlns:a16="http://schemas.microsoft.com/office/drawing/2014/main" xmlns="" val="36076368"/>
                  </a:ext>
                </a:extLst>
              </a:tr>
              <a:tr h="83547">
                <a:tc>
                  <a:txBody>
                    <a:bodyPr/>
                    <a:lstStyle/>
                    <a:p>
                      <a:pPr algn="l" fontAlgn="b"/>
                      <a:r>
                        <a:rPr lang="en-US" sz="700" b="0" i="0" u="none" strike="noStrike">
                          <a:solidFill>
                            <a:srgbClr val="000000"/>
                          </a:solidFill>
                          <a:effectLst/>
                          <a:latin typeface="Calibri" panose="020F0502020204030204" pitchFamily="34" charset="0"/>
                        </a:rPr>
                        <a:t>Use existing umbrella General liability Ins.</a:t>
                      </a:r>
                    </a:p>
                  </a:txBody>
                  <a:tcPr marL="3792" marR="3792" marT="379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extLst>
                  <a:ext uri="{0D108BD9-81ED-4DB2-BD59-A6C34878D82A}">
                    <a16:rowId xmlns:a16="http://schemas.microsoft.com/office/drawing/2014/main" xmlns="" val="247003627"/>
                  </a:ext>
                </a:extLst>
              </a:tr>
              <a:tr h="164226">
                <a:tc gridSpan="5">
                  <a:txBody>
                    <a:bodyPr/>
                    <a:lstStyle/>
                    <a:p>
                      <a:pPr algn="l" fontAlgn="b"/>
                      <a:r>
                        <a:rPr lang="en-US" sz="700" b="1" i="0" u="none" strike="noStrike">
                          <a:solidFill>
                            <a:srgbClr val="000000"/>
                          </a:solidFill>
                          <a:effectLst/>
                          <a:latin typeface="Calibri" panose="020F0502020204030204" pitchFamily="34" charset="0"/>
                        </a:rPr>
                        <a:t>Electric</a:t>
                      </a:r>
                      <a:r>
                        <a:rPr lang="en-US" sz="700" b="0" i="0" u="none" strike="noStrike">
                          <a:solidFill>
                            <a:srgbClr val="000000"/>
                          </a:solidFill>
                          <a:effectLst/>
                          <a:latin typeface="Calibri" panose="020F0502020204030204" pitchFamily="34" charset="0"/>
                        </a:rPr>
                        <a:t>. (Bodega - new meter)Est $150 per month for 4 months and $100 pm for 8 months. Borough Hall - existing meter. Assume $15 extra per month</a:t>
                      </a:r>
                    </a:p>
                  </a:txBody>
                  <a:tcPr marL="3792" marR="3792" marT="379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extLst>
                  <a:ext uri="{0D108BD9-81ED-4DB2-BD59-A6C34878D82A}">
                    <a16:rowId xmlns:a16="http://schemas.microsoft.com/office/drawing/2014/main" xmlns="" val="3839051896"/>
                  </a:ext>
                </a:extLst>
              </a:tr>
              <a:tr h="244906">
                <a:tc gridSpan="5">
                  <a:txBody>
                    <a:bodyPr/>
                    <a:lstStyle/>
                    <a:p>
                      <a:pPr algn="l" fontAlgn="b"/>
                      <a:r>
                        <a:rPr lang="en-US" sz="700" b="1" i="0" u="none" strike="noStrike">
                          <a:solidFill>
                            <a:srgbClr val="000000"/>
                          </a:solidFill>
                          <a:effectLst/>
                          <a:latin typeface="Calibri" panose="020F0502020204030204" pitchFamily="34" charset="0"/>
                        </a:rPr>
                        <a:t>Cleaning</a:t>
                      </a:r>
                      <a:r>
                        <a:rPr lang="en-US" sz="700" b="0" i="0" u="none" strike="noStrike">
                          <a:solidFill>
                            <a:srgbClr val="000000"/>
                          </a:solidFill>
                          <a:effectLst/>
                          <a:latin typeface="Calibri" panose="020F0502020204030204" pitchFamily="34" charset="0"/>
                        </a:rPr>
                        <a:t> est $30 per clean. Fyi,</a:t>
                      </a:r>
                      <a:r>
                        <a:rPr lang="en-US" sz="700" b="1" i="0" u="none" strike="noStrike">
                          <a:solidFill>
                            <a:srgbClr val="000000"/>
                          </a:solidFill>
                          <a:effectLst/>
                          <a:latin typeface="Calibri" panose="020F0502020204030204" pitchFamily="34" charset="0"/>
                        </a:rPr>
                        <a:t> Mystic River Park Commission pays their cleaners $27 </a:t>
                      </a:r>
                      <a:r>
                        <a:rPr lang="en-US" sz="700" b="0" i="0" u="none" strike="noStrike">
                          <a:solidFill>
                            <a:srgbClr val="000000"/>
                          </a:solidFill>
                          <a:effectLst/>
                          <a:latin typeface="Calibri" panose="020F0502020204030204" pitchFamily="34" charset="0"/>
                        </a:rPr>
                        <a:t>per visit (including cleaning supplies). Twice per day in summer plus a thrid clean on days with events. Once per day in winter. Library pays $750 per month for once a day cleaning 7 days per week. $9,000 pa</a:t>
                      </a:r>
                    </a:p>
                  </a:txBody>
                  <a:tcPr marL="3792" marR="3792" marT="379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extLst>
                  <a:ext uri="{0D108BD9-81ED-4DB2-BD59-A6C34878D82A}">
                    <a16:rowId xmlns:a16="http://schemas.microsoft.com/office/drawing/2014/main" xmlns="" val="3247707170"/>
                  </a:ext>
                </a:extLst>
              </a:tr>
              <a:tr h="325585">
                <a:tc gridSpan="5">
                  <a:txBody>
                    <a:bodyPr/>
                    <a:lstStyle/>
                    <a:p>
                      <a:pPr algn="l" fontAlgn="b"/>
                      <a:r>
                        <a:rPr lang="en-US" sz="700" b="1" i="0" u="none" strike="noStrike">
                          <a:solidFill>
                            <a:srgbClr val="000000"/>
                          </a:solidFill>
                          <a:effectLst/>
                          <a:latin typeface="Calibri" panose="020F0502020204030204" pitchFamily="34" charset="0"/>
                        </a:rPr>
                        <a:t>Cleaning materials and paper Supplies:</a:t>
                      </a:r>
                      <a:r>
                        <a:rPr lang="en-US" sz="700" b="0" i="0" u="none" strike="noStrike">
                          <a:solidFill>
                            <a:srgbClr val="000000"/>
                          </a:solidFill>
                          <a:effectLst/>
                          <a:latin typeface="Calibri" panose="020F0502020204030204" pitchFamily="34" charset="0"/>
                        </a:rPr>
                        <a:t> Library spent $856 combined last fiscal year for probably higher usage numbers. Mystic bathrooms paid $4,642 for supplies. 70% of their usage is $3,250.  Andrew Field estimates $15 to $20 per day for bathrooom cleaning and paper supplies. That is $6,400 per year, much higher that Mystic River Park that has 1,000's of uses per week in the summer.</a:t>
                      </a:r>
                    </a:p>
                  </a:txBody>
                  <a:tcPr marL="3792" marR="3792" marT="379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extLst>
                  <a:ext uri="{0D108BD9-81ED-4DB2-BD59-A6C34878D82A}">
                    <a16:rowId xmlns:a16="http://schemas.microsoft.com/office/drawing/2014/main" xmlns="" val="3040417051"/>
                  </a:ext>
                </a:extLst>
              </a:tr>
              <a:tr h="83547">
                <a:tc gridSpan="5">
                  <a:txBody>
                    <a:bodyPr/>
                    <a:lstStyle/>
                    <a:p>
                      <a:pPr algn="l" fontAlgn="b"/>
                      <a:r>
                        <a:rPr lang="en-US" sz="700" b="1" i="0" u="none" strike="noStrike" dirty="0">
                          <a:solidFill>
                            <a:srgbClr val="000000"/>
                          </a:solidFill>
                          <a:effectLst/>
                          <a:latin typeface="Calibri" panose="020F0502020204030204" pitchFamily="34" charset="0"/>
                        </a:rPr>
                        <a:t>Water/Sewer</a:t>
                      </a:r>
                      <a:r>
                        <a:rPr lang="en-US" sz="700" b="0" i="0" u="none" strike="noStrike" dirty="0">
                          <a:solidFill>
                            <a:srgbClr val="000000"/>
                          </a:solidFill>
                          <a:effectLst/>
                          <a:latin typeface="Calibri" panose="020F0502020204030204" pitchFamily="34" charset="0"/>
                        </a:rPr>
                        <a:t> - assume 30% of Mystic bathroom cost of $5,225 pa = 1568</a:t>
                      </a:r>
                    </a:p>
                  </a:txBody>
                  <a:tcPr marL="3792" marR="3792" marT="379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700" b="0" i="0" u="none" strike="noStrike">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792" marR="3792" marT="3792" marB="0" anchor="b">
                    <a:lnL>
                      <a:noFill/>
                    </a:lnL>
                    <a:lnR>
                      <a:noFill/>
                    </a:lnR>
                    <a:lnT>
                      <a:noFill/>
                    </a:lnT>
                    <a:lnB>
                      <a:noFill/>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3792" marR="3792" marT="3792" marB="0" anchor="b">
                    <a:lnL>
                      <a:noFill/>
                    </a:lnL>
                    <a:lnR>
                      <a:noFill/>
                    </a:lnR>
                    <a:lnT>
                      <a:noFill/>
                    </a:lnT>
                    <a:lnB>
                      <a:noFill/>
                    </a:lnB>
                    <a:solidFill>
                      <a:srgbClr val="D9D9D9"/>
                    </a:solidFill>
                  </a:tcPr>
                </a:tc>
                <a:extLst>
                  <a:ext uri="{0D108BD9-81ED-4DB2-BD59-A6C34878D82A}">
                    <a16:rowId xmlns:a16="http://schemas.microsoft.com/office/drawing/2014/main" xmlns="" val="3642929644"/>
                  </a:ext>
                </a:extLst>
              </a:tr>
            </a:tbl>
          </a:graphicData>
        </a:graphic>
      </p:graphicFrame>
      <p:graphicFrame>
        <p:nvGraphicFramePr>
          <p:cNvPr id="10" name="Table 9">
            <a:extLst>
              <a:ext uri="{FF2B5EF4-FFF2-40B4-BE49-F238E27FC236}">
                <a16:creationId xmlns:a16="http://schemas.microsoft.com/office/drawing/2014/main" xmlns="" id="{544D4759-1B75-E3F1-3214-CF3367CB5F03}"/>
              </a:ext>
            </a:extLst>
          </p:cNvPr>
          <p:cNvGraphicFramePr>
            <a:graphicFrameLocks noGrp="1"/>
          </p:cNvGraphicFramePr>
          <p:nvPr>
            <p:extLst>
              <p:ext uri="{D42A27DB-BD31-4B8C-83A1-F6EECF244321}">
                <p14:modId xmlns:p14="http://schemas.microsoft.com/office/powerpoint/2010/main" val="698788381"/>
              </p:ext>
            </p:extLst>
          </p:nvPr>
        </p:nvGraphicFramePr>
        <p:xfrm>
          <a:off x="6798595" y="2202305"/>
          <a:ext cx="5412455" cy="4484163"/>
        </p:xfrm>
        <a:graphic>
          <a:graphicData uri="http://schemas.openxmlformats.org/drawingml/2006/table">
            <a:tbl>
              <a:tblPr/>
              <a:tblGrid>
                <a:gridCol w="1505201">
                  <a:extLst>
                    <a:ext uri="{9D8B030D-6E8A-4147-A177-3AD203B41FA5}">
                      <a16:colId xmlns:a16="http://schemas.microsoft.com/office/drawing/2014/main" xmlns="" val="4144418643"/>
                    </a:ext>
                  </a:extLst>
                </a:gridCol>
                <a:gridCol w="526821">
                  <a:extLst>
                    <a:ext uri="{9D8B030D-6E8A-4147-A177-3AD203B41FA5}">
                      <a16:colId xmlns:a16="http://schemas.microsoft.com/office/drawing/2014/main" xmlns="" val="1999695807"/>
                    </a:ext>
                  </a:extLst>
                </a:gridCol>
                <a:gridCol w="526821">
                  <a:extLst>
                    <a:ext uri="{9D8B030D-6E8A-4147-A177-3AD203B41FA5}">
                      <a16:colId xmlns:a16="http://schemas.microsoft.com/office/drawing/2014/main" xmlns="" val="2998358650"/>
                    </a:ext>
                  </a:extLst>
                </a:gridCol>
                <a:gridCol w="570722">
                  <a:extLst>
                    <a:ext uri="{9D8B030D-6E8A-4147-A177-3AD203B41FA5}">
                      <a16:colId xmlns:a16="http://schemas.microsoft.com/office/drawing/2014/main" xmlns="" val="857526459"/>
                    </a:ext>
                  </a:extLst>
                </a:gridCol>
                <a:gridCol w="476648">
                  <a:extLst>
                    <a:ext uri="{9D8B030D-6E8A-4147-A177-3AD203B41FA5}">
                      <a16:colId xmlns:a16="http://schemas.microsoft.com/office/drawing/2014/main" xmlns="" val="2079215080"/>
                    </a:ext>
                  </a:extLst>
                </a:gridCol>
                <a:gridCol w="476648">
                  <a:extLst>
                    <a:ext uri="{9D8B030D-6E8A-4147-A177-3AD203B41FA5}">
                      <a16:colId xmlns:a16="http://schemas.microsoft.com/office/drawing/2014/main" xmlns="" val="4265673651"/>
                    </a:ext>
                  </a:extLst>
                </a:gridCol>
                <a:gridCol w="395115">
                  <a:extLst>
                    <a:ext uri="{9D8B030D-6E8A-4147-A177-3AD203B41FA5}">
                      <a16:colId xmlns:a16="http://schemas.microsoft.com/office/drawing/2014/main" xmlns="" val="794923114"/>
                    </a:ext>
                  </a:extLst>
                </a:gridCol>
                <a:gridCol w="395115">
                  <a:extLst>
                    <a:ext uri="{9D8B030D-6E8A-4147-A177-3AD203B41FA5}">
                      <a16:colId xmlns:a16="http://schemas.microsoft.com/office/drawing/2014/main" xmlns="" val="726231690"/>
                    </a:ext>
                  </a:extLst>
                </a:gridCol>
                <a:gridCol w="539364">
                  <a:extLst>
                    <a:ext uri="{9D8B030D-6E8A-4147-A177-3AD203B41FA5}">
                      <a16:colId xmlns:a16="http://schemas.microsoft.com/office/drawing/2014/main" xmlns="" val="923141220"/>
                    </a:ext>
                  </a:extLst>
                </a:gridCol>
              </a:tblGrid>
              <a:tr h="122927">
                <a:tc gridSpan="8">
                  <a:txBody>
                    <a:bodyPr/>
                    <a:lstStyle/>
                    <a:p>
                      <a:pPr algn="ctr" fontAlgn="b"/>
                      <a:r>
                        <a:rPr lang="en-US" sz="900" b="1" i="0" u="none" strike="noStrike" dirty="0">
                          <a:solidFill>
                            <a:srgbClr val="000000"/>
                          </a:solidFill>
                          <a:effectLst/>
                          <a:latin typeface="Calibri" panose="020F0502020204030204" pitchFamily="34" charset="0"/>
                        </a:rPr>
                        <a:t>DRAFT ONLY</a:t>
                      </a:r>
                    </a:p>
                  </a:txBody>
                  <a:tcPr marL="3932" marR="3932" marT="393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70757291"/>
                  </a:ext>
                </a:extLst>
              </a:tr>
              <a:tr h="273754">
                <a:tc>
                  <a:txBody>
                    <a:bodyPr/>
                    <a:lstStyle/>
                    <a:p>
                      <a:pPr algn="l" fontAlgn="b"/>
                      <a:r>
                        <a:rPr lang="en-US" sz="700" b="1" i="0" u="none" strike="noStrike">
                          <a:solidFill>
                            <a:srgbClr val="000000"/>
                          </a:solidFill>
                          <a:effectLst/>
                          <a:latin typeface="Calibri" panose="020F0502020204030204" pitchFamily="34" charset="0"/>
                        </a:rPr>
                        <a:t>Esdtimated Comfort Station Capital Expenditure Costs</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Boro Bodega</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Borough Hall.     1 ADA bathroom</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Borough Hall. 2 Bathrooms</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Porta Loo High End - Rent</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Porta Loo High End - Buy</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Porta Loo low end Buy</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Porta Loo Low-End Rent</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v-SE" sz="700" b="1" i="0" u="none" strike="noStrike">
                          <a:solidFill>
                            <a:srgbClr val="000000"/>
                          </a:solidFill>
                          <a:effectLst/>
                          <a:latin typeface="Calibri" panose="020F0502020204030204" pitchFamily="34" charset="0"/>
                        </a:rPr>
                        <a:t>Expand Existing Porta Pottie Rent</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19410063"/>
                  </a:ext>
                </a:extLst>
              </a:tr>
              <a:tr h="96348">
                <a:tc>
                  <a:txBody>
                    <a:bodyPr/>
                    <a:lstStyle/>
                    <a:p>
                      <a:pPr algn="l" fontAlgn="b"/>
                      <a:r>
                        <a:rPr lang="en-US" sz="700" b="1" i="0" u="none" strike="noStrike">
                          <a:solidFill>
                            <a:srgbClr val="000000"/>
                          </a:solidFill>
                          <a:effectLst/>
                          <a:latin typeface="Calibri" panose="020F0502020204030204" pitchFamily="34" charset="0"/>
                        </a:rPr>
                        <a:t>Description</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Amount</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0711583"/>
                  </a:ext>
                </a:extLst>
              </a:tr>
              <a:tr h="867133">
                <a:tc>
                  <a:txBody>
                    <a:bodyPr/>
                    <a:lstStyle/>
                    <a:p>
                      <a:pPr algn="l" fontAlgn="b"/>
                      <a:r>
                        <a:rPr lang="en-US" sz="700" b="0" i="0" u="none" strike="noStrike" dirty="0">
                          <a:solidFill>
                            <a:srgbClr val="000000"/>
                          </a:solidFill>
                          <a:effectLst/>
                          <a:latin typeface="Calibri" panose="020F0502020204030204" pitchFamily="34" charset="0"/>
                        </a:rPr>
                        <a:t>Remove interior door/wall at Borough Hall and open up stairway so you can see to the elevator and bathroom. Include security camera's , locks on second floor doors. Maybe glass panels in Church St door. Electronic Lock-out on elevator, Lock upstairs doors, and perhaps pushbutton ADA Compliant access to the front borough hall door and  bathroom door. Sink may need retrofit to be ADA compliant.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30,000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30,000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46,500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67,000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88023223"/>
                  </a:ext>
                </a:extLst>
              </a:tr>
              <a:tr h="289045">
                <a:tc>
                  <a:txBody>
                    <a:bodyPr/>
                    <a:lstStyle/>
                    <a:p>
                      <a:pPr algn="l" fontAlgn="b"/>
                      <a:r>
                        <a:rPr lang="en-US" sz="700" b="0" i="0" u="none" strike="noStrike">
                          <a:solidFill>
                            <a:srgbClr val="000000"/>
                          </a:solidFill>
                          <a:effectLst/>
                          <a:latin typeface="Calibri" panose="020F0502020204030204" pitchFamily="34" charset="0"/>
                        </a:rPr>
                        <a:t>Add additional non ADA Bathroom to the left of Borough Hall entry door. 49 Sqaure feet. Using $1,000 psf.</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49,000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715121"/>
                  </a:ext>
                </a:extLst>
              </a:tr>
              <a:tr h="192696">
                <a:tc>
                  <a:txBody>
                    <a:bodyPr/>
                    <a:lstStyle/>
                    <a:p>
                      <a:pPr algn="l" fontAlgn="b"/>
                      <a:r>
                        <a:rPr lang="en-US" sz="700" b="0" i="0" u="none" strike="noStrike">
                          <a:solidFill>
                            <a:srgbClr val="000000"/>
                          </a:solidFill>
                          <a:effectLst/>
                          <a:latin typeface="Calibri" panose="020F0502020204030204" pitchFamily="34" charset="0"/>
                        </a:rPr>
                        <a:t>Build 2 NON ADA compliant bathrooms at Boro Bodega. 149 sf X $1,000 psf</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149,000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8247648"/>
                  </a:ext>
                </a:extLst>
              </a:tr>
              <a:tr h="284061">
                <a:tc>
                  <a:txBody>
                    <a:bodyPr/>
                    <a:lstStyle/>
                    <a:p>
                      <a:pPr algn="l" fontAlgn="t"/>
                      <a:r>
                        <a:rPr lang="en-US" sz="700" b="1" i="0" u="none" strike="noStrike" dirty="0">
                          <a:solidFill>
                            <a:srgbClr val="000000"/>
                          </a:solidFill>
                          <a:effectLst/>
                          <a:latin typeface="Calibri" panose="020F0502020204030204" pitchFamily="34" charset="0"/>
                        </a:rPr>
                        <a:t>Porta-Loo High End: </a:t>
                      </a:r>
                      <a:r>
                        <a:rPr lang="en-US" sz="700" b="0" i="0" u="none" strike="noStrike" dirty="0">
                          <a:solidFill>
                            <a:srgbClr val="000000"/>
                          </a:solidFill>
                          <a:effectLst/>
                          <a:latin typeface="Calibri" panose="020F0502020204030204" pitchFamily="34" charset="0"/>
                        </a:rPr>
                        <a:t>Improve appearance of all Porta-loo options</a:t>
                      </a:r>
                      <a:endParaRPr lang="en-US" sz="700" b="1" i="0" u="none" strike="noStrike" dirty="0">
                        <a:solidFill>
                          <a:srgbClr val="000000"/>
                        </a:solidFill>
                        <a:effectLst/>
                        <a:latin typeface="Calibri" panose="020F0502020204030204" pitchFamily="34" charset="0"/>
                      </a:endParaRPr>
                    </a:p>
                  </a:txBody>
                  <a:tcPr marL="3932" marR="3932" marT="39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dirty="0">
                          <a:solidFill>
                            <a:srgbClr val="000000"/>
                          </a:solidFill>
                          <a:effectLst/>
                          <a:latin typeface="Calibri" panose="020F0502020204030204" pitchFamily="34" charset="0"/>
                        </a:rPr>
                        <a:t> $                           -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6,000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40,000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20,000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6,000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3,000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93044746"/>
                  </a:ext>
                </a:extLst>
              </a:tr>
              <a:tr h="96348">
                <a:tc>
                  <a:txBody>
                    <a:bodyPr/>
                    <a:lstStyle/>
                    <a:p>
                      <a:pPr algn="l" fontAlgn="b"/>
                      <a:r>
                        <a:rPr lang="en-US" sz="700" b="1" i="0" u="none" strike="noStrike">
                          <a:solidFill>
                            <a:srgbClr val="000000"/>
                          </a:solidFill>
                          <a:effectLst/>
                          <a:latin typeface="Calibri" panose="020F0502020204030204" pitchFamily="34" charset="0"/>
                        </a:rPr>
                        <a:t>Total</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149,000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30,000 </a:t>
                      </a:r>
                    </a:p>
                  </a:txBody>
                  <a:tcPr marL="3932" marR="3932" marT="393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79,000 </a:t>
                      </a:r>
                    </a:p>
                  </a:txBody>
                  <a:tcPr marL="3932" marR="3932" marT="39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6,000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86,500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87,000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6,000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3,000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2476102"/>
                  </a:ext>
                </a:extLst>
              </a:tr>
              <a:tr h="96348">
                <a:tc>
                  <a:txBody>
                    <a:bodyPr/>
                    <a:lstStyle/>
                    <a:p>
                      <a:pPr algn="l" fontAlgn="b"/>
                      <a:r>
                        <a:rPr lang="en-US" sz="700" b="1" i="0" u="none" strike="noStrike">
                          <a:solidFill>
                            <a:srgbClr val="000000"/>
                          </a:solidFill>
                          <a:effectLst/>
                          <a:latin typeface="Calibri" panose="020F0502020204030204" pitchFamily="34" charset="0"/>
                        </a:rPr>
                        <a:t>Cost over 10 years, assuming no inflation</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149,000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30,000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79,000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6,000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86,500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87,000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6,000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1" i="0" u="none" strike="noStrike">
                          <a:solidFill>
                            <a:srgbClr val="000000"/>
                          </a:solidFill>
                          <a:effectLst/>
                          <a:latin typeface="Calibri" panose="020F0502020204030204" pitchFamily="34" charset="0"/>
                        </a:rPr>
                        <a:t> $                  3,000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760466"/>
                  </a:ext>
                </a:extLst>
              </a:tr>
              <a:tr h="192696">
                <a:tc>
                  <a:txBody>
                    <a:bodyPr/>
                    <a:lstStyle/>
                    <a:p>
                      <a:pPr algn="l" fontAlgn="b"/>
                      <a:r>
                        <a:rPr lang="en-US" sz="700" b="0" i="0" u="none" strike="noStrike">
                          <a:solidFill>
                            <a:srgbClr val="000000"/>
                          </a:solidFill>
                          <a:effectLst/>
                          <a:latin typeface="Calibri" panose="020F0502020204030204" pitchFamily="34" charset="0"/>
                        </a:rPr>
                        <a:t>Potential use of Town of Stonington aalocated CAPEX 50K</a:t>
                      </a:r>
                    </a:p>
                  </a:txBody>
                  <a:tcPr marL="3932" marR="3932" marT="393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TBD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TBD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TBD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TBD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TBD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TBD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TBD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solidFill>
                            <a:srgbClr val="000000"/>
                          </a:solidFill>
                          <a:effectLst/>
                          <a:latin typeface="Calibri" panose="020F0502020204030204" pitchFamily="34" charset="0"/>
                        </a:rPr>
                        <a:t> TBD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170839222"/>
                  </a:ext>
                </a:extLst>
              </a:tr>
              <a:tr h="192696">
                <a:tc>
                  <a:txBody>
                    <a:bodyPr/>
                    <a:lstStyle/>
                    <a:p>
                      <a:pPr algn="l" fontAlgn="b"/>
                      <a:r>
                        <a:rPr lang="en-US" sz="700" b="0" i="0" u="none" strike="noStrike">
                          <a:solidFill>
                            <a:srgbClr val="000000"/>
                          </a:solidFill>
                          <a:effectLst/>
                          <a:latin typeface="Calibri" panose="020F0502020204030204" pitchFamily="34" charset="0"/>
                        </a:rPr>
                        <a:t>Stonington Borough ARPA Funds approved in 2022 for bathrooms</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25,000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25,000 </a:t>
                      </a:r>
                    </a:p>
                  </a:txBody>
                  <a:tcPr marL="3932" marR="3932" marT="393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25,000 </a:t>
                      </a:r>
                    </a:p>
                  </a:txBody>
                  <a:tcPr marL="3932" marR="3932" marT="393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25,000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25,000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25,000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25,000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solidFill>
                            <a:srgbClr val="000000"/>
                          </a:solidFill>
                          <a:effectLst/>
                          <a:latin typeface="Calibri" panose="020F0502020204030204" pitchFamily="34" charset="0"/>
                        </a:rPr>
                        <a:t> $                25,000 </a:t>
                      </a:r>
                    </a:p>
                  </a:txBody>
                  <a:tcPr marL="3932" marR="3932" marT="39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9661877"/>
                  </a:ext>
                </a:extLst>
              </a:tr>
              <a:tr h="102993">
                <a:tc>
                  <a:txBody>
                    <a:bodyPr/>
                    <a:lstStyle/>
                    <a:p>
                      <a:pPr algn="l" fontAlgn="b"/>
                      <a:endParaRPr lang="en-US" sz="700" b="1" i="0" u="none" strike="noStrike">
                        <a:solidFill>
                          <a:srgbClr val="000000"/>
                        </a:solidFill>
                        <a:effectLst/>
                        <a:latin typeface="Calibri" panose="020F0502020204030204" pitchFamily="34" charset="0"/>
                      </a:endParaRPr>
                    </a:p>
                  </a:txBody>
                  <a:tcPr marL="3932" marR="3932" marT="39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447171336"/>
                  </a:ext>
                </a:extLst>
              </a:tr>
              <a:tr h="102993">
                <a:tc>
                  <a:txBody>
                    <a:bodyPr/>
                    <a:lstStyle/>
                    <a:p>
                      <a:pPr algn="l" fontAlgn="b"/>
                      <a:endParaRPr lang="en-US" sz="700" b="1"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extLst>
                  <a:ext uri="{0D108BD9-81ED-4DB2-BD59-A6C34878D82A}">
                    <a16:rowId xmlns:a16="http://schemas.microsoft.com/office/drawing/2014/main" xmlns="" val="1014646024"/>
                  </a:ext>
                </a:extLst>
              </a:tr>
              <a:tr h="96348">
                <a:tc>
                  <a:txBody>
                    <a:bodyPr/>
                    <a:lstStyle/>
                    <a:p>
                      <a:pPr algn="l" fontAlgn="b"/>
                      <a:r>
                        <a:rPr lang="en-US" sz="700" b="1" i="0" u="none" strike="noStrike">
                          <a:solidFill>
                            <a:srgbClr val="000000"/>
                          </a:solidFill>
                          <a:effectLst/>
                          <a:latin typeface="Calibri" panose="020F0502020204030204" pitchFamily="34" charset="0"/>
                        </a:rPr>
                        <a:t>Notes:</a:t>
                      </a: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extLst>
                  <a:ext uri="{0D108BD9-81ED-4DB2-BD59-A6C34878D82A}">
                    <a16:rowId xmlns:a16="http://schemas.microsoft.com/office/drawing/2014/main" xmlns="" val="3412959016"/>
                  </a:ext>
                </a:extLst>
              </a:tr>
              <a:tr h="403665">
                <a:tc gridSpan="8">
                  <a:txBody>
                    <a:bodyPr/>
                    <a:lstStyle/>
                    <a:p>
                      <a:pPr algn="l" fontAlgn="b"/>
                      <a:r>
                        <a:rPr lang="en-US" sz="700" b="1" i="0" u="none" strike="noStrike">
                          <a:solidFill>
                            <a:srgbClr val="000000"/>
                          </a:solidFill>
                          <a:effectLst/>
                          <a:latin typeface="Calibri" panose="020F0502020204030204" pitchFamily="34" charset="0"/>
                        </a:rPr>
                        <a:t>Permanent Structures: </a:t>
                      </a:r>
                      <a:r>
                        <a:rPr lang="en-US" sz="700" b="0" i="0" u="none" strike="noStrike">
                          <a:solidFill>
                            <a:srgbClr val="000000"/>
                          </a:solidFill>
                          <a:effectLst/>
                          <a:latin typeface="Calibri" panose="020F0502020204030204" pitchFamily="34" charset="0"/>
                        </a:rPr>
                        <a:t>The very detailed cost estimates for Wad Square worked out at $1,368/sf of which $285 of that was for the civil/infrastructure work associated with the location. Both locations above, have infrastructure in place. Let's assume we use $1,000/sf, for build out of Boro Bodega and Borough Hall. Additional bathroom at Borough Hall is 49 square feet, Borough Bodega space is 144 square feet for 2 NON ADA compliant bathrooms.</a:t>
                      </a:r>
                    </a:p>
                  </a:txBody>
                  <a:tcPr marL="3932" marR="3932" marT="39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3932" marR="3932" marT="3932" marB="0" anchor="b">
                    <a:lnL>
                      <a:noFill/>
                    </a:lnL>
                    <a:lnR>
                      <a:noFill/>
                    </a:lnR>
                    <a:lnT>
                      <a:noFill/>
                    </a:lnT>
                    <a:lnB>
                      <a:noFill/>
                    </a:lnB>
                  </a:tcPr>
                </a:tc>
                <a:extLst>
                  <a:ext uri="{0D108BD9-81ED-4DB2-BD59-A6C34878D82A}">
                    <a16:rowId xmlns:a16="http://schemas.microsoft.com/office/drawing/2014/main" xmlns="" val="2526299984"/>
                  </a:ext>
                </a:extLst>
              </a:tr>
              <a:tr h="274094">
                <a:tc gridSpan="8">
                  <a:txBody>
                    <a:bodyPr/>
                    <a:lstStyle/>
                    <a:p>
                      <a:pPr algn="l" fontAlgn="t"/>
                      <a:r>
                        <a:rPr lang="en-US" sz="700" b="1" i="0" u="none" strike="noStrike" dirty="0" err="1">
                          <a:solidFill>
                            <a:srgbClr val="000000"/>
                          </a:solidFill>
                          <a:effectLst/>
                          <a:latin typeface="Calibri" panose="020F0502020204030204" pitchFamily="34" charset="0"/>
                        </a:rPr>
                        <a:t>Portaloos</a:t>
                      </a:r>
                      <a:r>
                        <a:rPr lang="en-US" sz="700" b="1" i="0" u="none" strike="noStrike" dirty="0">
                          <a:solidFill>
                            <a:srgbClr val="000000"/>
                          </a:solidFill>
                          <a:effectLst/>
                          <a:latin typeface="Calibri" panose="020F0502020204030204" pitchFamily="34" charset="0"/>
                        </a:rPr>
                        <a:t>:</a:t>
                      </a:r>
                      <a:r>
                        <a:rPr lang="en-US" sz="700" b="0" i="0" u="none" strike="noStrike" dirty="0">
                          <a:solidFill>
                            <a:srgbClr val="000000"/>
                          </a:solidFill>
                          <a:effectLst/>
                          <a:latin typeface="Calibri" panose="020F0502020204030204" pitchFamily="34" charset="0"/>
                        </a:rPr>
                        <a:t>  The buy option has an upfront cost that is once only in 10 years. Each port-loo option for both buy and rent have 'improve appearance' options. This is also a one time up-front cost.</a:t>
                      </a:r>
                      <a:endParaRPr lang="en-US" sz="700" b="1" i="0" u="none" strike="noStrike" dirty="0">
                        <a:solidFill>
                          <a:srgbClr val="000000"/>
                        </a:solidFill>
                        <a:effectLst/>
                        <a:latin typeface="Calibri" panose="020F0502020204030204" pitchFamily="34" charset="0"/>
                      </a:endParaRPr>
                    </a:p>
                  </a:txBody>
                  <a:tcPr marL="3932" marR="3932" marT="3932"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3932" marR="3932" marT="3932" marB="0" anchor="b">
                    <a:lnL>
                      <a:noFill/>
                    </a:lnL>
                    <a:lnR>
                      <a:noFill/>
                    </a:lnR>
                    <a:lnT>
                      <a:noFill/>
                    </a:lnT>
                    <a:lnB>
                      <a:noFill/>
                    </a:lnB>
                  </a:tcPr>
                </a:tc>
                <a:extLst>
                  <a:ext uri="{0D108BD9-81ED-4DB2-BD59-A6C34878D82A}">
                    <a16:rowId xmlns:a16="http://schemas.microsoft.com/office/drawing/2014/main" xmlns="" val="2914509876"/>
                  </a:ext>
                </a:extLst>
              </a:tr>
            </a:tbl>
          </a:graphicData>
        </a:graphic>
      </p:graphicFrame>
      <p:sp>
        <p:nvSpPr>
          <p:cNvPr id="3" name="Slide Number Placeholder 2">
            <a:extLst>
              <a:ext uri="{FF2B5EF4-FFF2-40B4-BE49-F238E27FC236}">
                <a16:creationId xmlns:a16="http://schemas.microsoft.com/office/drawing/2014/main" xmlns="" id="{B164B617-8357-A1A7-C18E-14B3999E00EF}"/>
              </a:ext>
            </a:extLst>
          </p:cNvPr>
          <p:cNvSpPr>
            <a:spLocks noGrp="1"/>
          </p:cNvSpPr>
          <p:nvPr>
            <p:ph type="sldNum" sz="quarter" idx="12"/>
          </p:nvPr>
        </p:nvSpPr>
        <p:spPr/>
        <p:txBody>
          <a:bodyPr/>
          <a:lstStyle/>
          <a:p>
            <a:fld id="{213F0E2F-2C03-4E16-A2C1-0916CD3C0A35}" type="slidenum">
              <a:rPr lang="en-US" smtClean="0"/>
              <a:t>11</a:t>
            </a:fld>
            <a:endParaRPr lang="en-US"/>
          </a:p>
        </p:txBody>
      </p:sp>
    </p:spTree>
    <p:extLst>
      <p:ext uri="{BB962C8B-B14F-4D97-AF65-F5344CB8AC3E}">
        <p14:creationId xmlns:p14="http://schemas.microsoft.com/office/powerpoint/2010/main" val="427244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462CADC8-FB29-CC8B-A08E-A2F0A17D827F}"/>
              </a:ext>
            </a:extLst>
          </p:cNvPr>
          <p:cNvSpPr/>
          <p:nvPr/>
        </p:nvSpPr>
        <p:spPr>
          <a:xfrm>
            <a:off x="424513" y="400014"/>
            <a:ext cx="700902" cy="584723"/>
          </a:xfrm>
          <a:prstGeom prst="ellipse">
            <a:avLst/>
          </a:prstGeom>
          <a:solidFill>
            <a:srgbClr val="00B0F0"/>
          </a:solidFill>
          <a:ln w="25400" cap="flat" cmpd="sng" algn="ctr">
            <a:solidFill>
              <a:srgbClr val="00B0F0"/>
            </a:solidFill>
            <a:prstDash val="solid"/>
          </a:ln>
          <a:effectLst/>
        </p:spPr>
        <p:txBody>
          <a:bodyPr lIns="0" tIns="0" rIns="0" bIns="0" rtlCol="0" anchor="ctr"/>
          <a:lstStyle/>
          <a:p>
            <a:pPr marL="0" marR="0" lvl="0" indent="0" algn="ctr" defTabSz="456926" rtl="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PF DIN Text Pro"/>
                <a:cs typeface="ATT Aleck Sans" panose="020B0503020203020204" pitchFamily="34" charset="0"/>
              </a:rPr>
              <a:t>11/15</a:t>
            </a:r>
            <a:endParaRPr kumimoji="0" lang="en-US" sz="1200" b="0" i="0" u="none" strike="noStrike" kern="0" cap="none" spc="0" normalizeH="0" baseline="0" noProof="0" dirty="0">
              <a:ln>
                <a:noFill/>
              </a:ln>
              <a:solidFill>
                <a:prstClr val="black"/>
              </a:solidFill>
              <a:effectLst/>
              <a:uLnTx/>
              <a:uFillTx/>
              <a:latin typeface="PF DIN Text Pro"/>
              <a:ea typeface="+mn-ea"/>
              <a:cs typeface="ATT Aleck Sans" panose="020B0503020203020204" pitchFamily="34" charset="0"/>
            </a:endParaRPr>
          </a:p>
        </p:txBody>
      </p:sp>
      <p:sp>
        <p:nvSpPr>
          <p:cNvPr id="6" name="TextBox 5">
            <a:extLst>
              <a:ext uri="{FF2B5EF4-FFF2-40B4-BE49-F238E27FC236}">
                <a16:creationId xmlns:a16="http://schemas.microsoft.com/office/drawing/2014/main" xmlns="" id="{9EADEF66-9126-AEA2-D3BD-114325BC7FBC}"/>
              </a:ext>
            </a:extLst>
          </p:cNvPr>
          <p:cNvSpPr txBox="1"/>
          <p:nvPr/>
        </p:nvSpPr>
        <p:spPr>
          <a:xfrm>
            <a:off x="121104" y="1989574"/>
            <a:ext cx="2264081" cy="369332"/>
          </a:xfrm>
          <a:prstGeom prst="rect">
            <a:avLst/>
          </a:prstGeom>
          <a:noFill/>
        </p:spPr>
        <p:txBody>
          <a:bodyPr wrap="none" rtlCol="0">
            <a:spAutoFit/>
          </a:bodyPr>
          <a:lstStyle/>
          <a:p>
            <a:r>
              <a:rPr lang="en-US" dirty="0"/>
              <a:t>Updated Cost Analysis</a:t>
            </a:r>
          </a:p>
        </p:txBody>
      </p:sp>
      <p:graphicFrame>
        <p:nvGraphicFramePr>
          <p:cNvPr id="8" name="Object 7">
            <a:extLst>
              <a:ext uri="{FF2B5EF4-FFF2-40B4-BE49-F238E27FC236}">
                <a16:creationId xmlns:a16="http://schemas.microsoft.com/office/drawing/2014/main" xmlns="" id="{032B6BCD-5CEB-EFE1-8CD3-6E2FA3E8E6C5}"/>
              </a:ext>
            </a:extLst>
          </p:cNvPr>
          <p:cNvGraphicFramePr>
            <a:graphicFrameLocks noChangeAspect="1"/>
          </p:cNvGraphicFramePr>
          <p:nvPr>
            <p:extLst>
              <p:ext uri="{D42A27DB-BD31-4B8C-83A1-F6EECF244321}">
                <p14:modId xmlns:p14="http://schemas.microsoft.com/office/powerpoint/2010/main" val="2671448759"/>
              </p:ext>
            </p:extLst>
          </p:nvPr>
        </p:nvGraphicFramePr>
        <p:xfrm>
          <a:off x="2600325" y="212725"/>
          <a:ext cx="6991350" cy="6432550"/>
        </p:xfrm>
        <a:graphic>
          <a:graphicData uri="http://schemas.openxmlformats.org/presentationml/2006/ole">
            <mc:AlternateContent xmlns:mc="http://schemas.openxmlformats.org/markup-compatibility/2006">
              <mc:Choice xmlns:v="urn:schemas-microsoft-com:vml" Requires="v">
                <p:oleObj spid="_x0000_s1026" name="Worksheet" r:id="rId4" imgW="6591177" imgH="6432725" progId="Excel.Sheet.12">
                  <p:embed/>
                </p:oleObj>
              </mc:Choice>
              <mc:Fallback>
                <p:oleObj name="Worksheet" r:id="rId4" imgW="6591177" imgH="6432725" progId="Excel.Sheet.12">
                  <p:embed/>
                  <p:pic>
                    <p:nvPicPr>
                      <p:cNvPr id="0" name=""/>
                      <p:cNvPicPr/>
                      <p:nvPr/>
                    </p:nvPicPr>
                    <p:blipFill>
                      <a:blip r:embed="rId5"/>
                      <a:stretch>
                        <a:fillRect/>
                      </a:stretch>
                    </p:blipFill>
                    <p:spPr>
                      <a:xfrm>
                        <a:off x="2600325" y="212725"/>
                        <a:ext cx="6991350" cy="6432550"/>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xmlns="" id="{3B8BBB3F-0BED-1DB6-0342-E229BF984986}"/>
              </a:ext>
            </a:extLst>
          </p:cNvPr>
          <p:cNvSpPr>
            <a:spLocks noGrp="1"/>
          </p:cNvSpPr>
          <p:nvPr>
            <p:ph type="sldNum" sz="quarter" idx="12"/>
          </p:nvPr>
        </p:nvSpPr>
        <p:spPr/>
        <p:txBody>
          <a:bodyPr/>
          <a:lstStyle/>
          <a:p>
            <a:fld id="{213F0E2F-2C03-4E16-A2C1-0916CD3C0A35}" type="slidenum">
              <a:rPr lang="en-US" smtClean="0"/>
              <a:t>12</a:t>
            </a:fld>
            <a:endParaRPr lang="en-US"/>
          </a:p>
        </p:txBody>
      </p:sp>
    </p:spTree>
    <p:extLst>
      <p:ext uri="{BB962C8B-B14F-4D97-AF65-F5344CB8AC3E}">
        <p14:creationId xmlns:p14="http://schemas.microsoft.com/office/powerpoint/2010/main" val="2890126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38123D9-A501-2B36-3E9D-A2BDC9E48E39}"/>
              </a:ext>
            </a:extLst>
          </p:cNvPr>
          <p:cNvSpPr>
            <a:spLocks noGrp="1"/>
          </p:cNvSpPr>
          <p:nvPr>
            <p:ph type="title"/>
          </p:nvPr>
        </p:nvSpPr>
        <p:spPr>
          <a:xfrm>
            <a:off x="838200" y="365125"/>
            <a:ext cx="10515600" cy="1325563"/>
          </a:xfrm>
        </p:spPr>
        <p:txBody>
          <a:bodyPr>
            <a:normAutofit/>
          </a:bodyPr>
          <a:lstStyle/>
          <a:p>
            <a:r>
              <a:rPr lang="en-US" sz="5400" u="sng" dirty="0"/>
              <a:t>Recommendations</a:t>
            </a: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61BD0851-AADE-BBE2-CBEF-3860229EAAF1}"/>
              </a:ext>
            </a:extLst>
          </p:cNvPr>
          <p:cNvSpPr>
            <a:spLocks noGrp="1"/>
          </p:cNvSpPr>
          <p:nvPr>
            <p:ph idx="1"/>
          </p:nvPr>
        </p:nvSpPr>
        <p:spPr>
          <a:xfrm>
            <a:off x="838200" y="1957959"/>
            <a:ext cx="10515600" cy="4251960"/>
          </a:xfrm>
        </p:spPr>
        <p:txBody>
          <a:bodyPr>
            <a:normAutofit/>
          </a:bodyPr>
          <a:lstStyle/>
          <a:p>
            <a:r>
              <a:rPr lang="en-US" sz="2200" dirty="0"/>
              <a:t>The taskforce, through a process of elimination has reduced the number of options to two permanent options at Borough Hall.  </a:t>
            </a:r>
          </a:p>
          <a:p>
            <a:r>
              <a:rPr lang="en-US" sz="2200" dirty="0"/>
              <a:t>Borough Hall options: </a:t>
            </a:r>
          </a:p>
          <a:p>
            <a:pPr marL="800100" lvl="1" indent="-342900">
              <a:buFont typeface="+mj-lt"/>
              <a:buAutoNum type="arabicPeriod"/>
            </a:pPr>
            <a:r>
              <a:rPr lang="en-US" sz="1800" dirty="0"/>
              <a:t>Use the (existing) ADA compliant bathroom</a:t>
            </a:r>
          </a:p>
          <a:p>
            <a:pPr marL="800100" lvl="1" indent="-342900">
              <a:buFont typeface="+mj-lt"/>
              <a:buAutoNum type="arabicPeriod"/>
            </a:pPr>
            <a:r>
              <a:rPr lang="en-US" sz="1800" dirty="0"/>
              <a:t>Use the (existing) ADA compliant bathroom and add an additional bathroom to create two public restrooms.</a:t>
            </a:r>
          </a:p>
          <a:p>
            <a:pPr marL="800100" lvl="1" indent="-342900">
              <a:buFont typeface="+mj-lt"/>
              <a:buAutoNum type="arabicPeriod"/>
            </a:pPr>
            <a:endParaRPr lang="en-US" sz="1800" dirty="0"/>
          </a:p>
          <a:p>
            <a:r>
              <a:rPr lang="en-US" sz="2200" dirty="0"/>
              <a:t>Additionally, there is an upgraded </a:t>
            </a:r>
            <a:r>
              <a:rPr lang="en-US" sz="2200" dirty="0" err="1"/>
              <a:t>portaloo</a:t>
            </a:r>
            <a:r>
              <a:rPr lang="en-US" sz="2200" dirty="0"/>
              <a:t> option. This is </a:t>
            </a:r>
            <a:r>
              <a:rPr lang="en-US" sz="2200" i="1" dirty="0"/>
              <a:t>in addition </a:t>
            </a:r>
            <a:r>
              <a:rPr lang="en-US" sz="2200" dirty="0"/>
              <a:t>to the bathroom</a:t>
            </a:r>
          </a:p>
          <a:p>
            <a:pPr marL="0" indent="0">
              <a:buNone/>
            </a:pPr>
            <a:r>
              <a:rPr lang="en-US" sz="2200" dirty="0"/>
              <a:t>    options at Borough Hall.</a:t>
            </a:r>
          </a:p>
          <a:p>
            <a:pPr lvl="1"/>
            <a:r>
              <a:rPr lang="en-US" sz="1800" dirty="0"/>
              <a:t>Work with the Town of Stonington to add an additional </a:t>
            </a:r>
            <a:r>
              <a:rPr lang="en-US" sz="1800" dirty="0" err="1"/>
              <a:t>portaloo</a:t>
            </a:r>
            <a:r>
              <a:rPr lang="en-US" sz="1800" dirty="0"/>
              <a:t> at the playground in a new location with a fence, landscaping and increased cleaning.</a:t>
            </a:r>
          </a:p>
          <a:p>
            <a:pPr marL="457200" lvl="1" indent="0" algn="r">
              <a:buNone/>
            </a:pPr>
            <a:r>
              <a:rPr lang="en-US" sz="2200" dirty="0"/>
              <a:t> </a:t>
            </a:r>
          </a:p>
        </p:txBody>
      </p:sp>
      <p:sp>
        <p:nvSpPr>
          <p:cNvPr id="4" name="Slide Number Placeholder 3">
            <a:extLst>
              <a:ext uri="{FF2B5EF4-FFF2-40B4-BE49-F238E27FC236}">
                <a16:creationId xmlns:a16="http://schemas.microsoft.com/office/drawing/2014/main" xmlns="" id="{CCCD5508-9413-8606-BEDA-24E52ECBE0E6}"/>
              </a:ext>
            </a:extLst>
          </p:cNvPr>
          <p:cNvSpPr>
            <a:spLocks noGrp="1"/>
          </p:cNvSpPr>
          <p:nvPr>
            <p:ph type="sldNum" sz="quarter" idx="12"/>
          </p:nvPr>
        </p:nvSpPr>
        <p:spPr/>
        <p:txBody>
          <a:bodyPr/>
          <a:lstStyle/>
          <a:p>
            <a:fld id="{213F0E2F-2C03-4E16-A2C1-0916CD3C0A35}" type="slidenum">
              <a:rPr lang="en-US" smtClean="0"/>
              <a:t>13</a:t>
            </a:fld>
            <a:endParaRPr lang="en-US"/>
          </a:p>
        </p:txBody>
      </p:sp>
    </p:spTree>
    <p:extLst>
      <p:ext uri="{BB962C8B-B14F-4D97-AF65-F5344CB8AC3E}">
        <p14:creationId xmlns:p14="http://schemas.microsoft.com/office/powerpoint/2010/main" val="1993018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E8C4102-ACF0-A17D-6F3D-132B6E6B478B}"/>
              </a:ext>
            </a:extLst>
          </p:cNvPr>
          <p:cNvPicPr>
            <a:picLocks noChangeAspect="1"/>
          </p:cNvPicPr>
          <p:nvPr/>
        </p:nvPicPr>
        <p:blipFill>
          <a:blip r:embed="rId2"/>
          <a:stretch>
            <a:fillRect/>
          </a:stretch>
        </p:blipFill>
        <p:spPr>
          <a:xfrm>
            <a:off x="4876800" y="2116183"/>
            <a:ext cx="6331512" cy="4216040"/>
          </a:xfrm>
          <a:prstGeom prst="rect">
            <a:avLst/>
          </a:prstGeom>
          <a:effectLst>
            <a:outerShdw blurRad="50800" dist="38100" algn="l" rotWithShape="0">
              <a:prstClr val="black">
                <a:alpha val="40000"/>
              </a:prstClr>
            </a:outerShdw>
          </a:effectLst>
        </p:spPr>
      </p:pic>
      <p:sp>
        <p:nvSpPr>
          <p:cNvPr id="3" name="Rectangle 2">
            <a:extLst>
              <a:ext uri="{FF2B5EF4-FFF2-40B4-BE49-F238E27FC236}">
                <a16:creationId xmlns:a16="http://schemas.microsoft.com/office/drawing/2014/main" xmlns="" id="{24EA7603-5039-AC40-78D2-B37DD5D7407F}"/>
              </a:ext>
            </a:extLst>
          </p:cNvPr>
          <p:cNvSpPr/>
          <p:nvPr/>
        </p:nvSpPr>
        <p:spPr>
          <a:xfrm rot="21187824">
            <a:off x="7140378" y="4188925"/>
            <a:ext cx="1149435" cy="4871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New Porta-Loo Site</a:t>
            </a:r>
          </a:p>
        </p:txBody>
      </p:sp>
      <p:cxnSp>
        <p:nvCxnSpPr>
          <p:cNvPr id="4" name="Straight Connector 3">
            <a:extLst>
              <a:ext uri="{FF2B5EF4-FFF2-40B4-BE49-F238E27FC236}">
                <a16:creationId xmlns:a16="http://schemas.microsoft.com/office/drawing/2014/main" xmlns="" id="{565EB95F-EF7E-BAC0-F568-74CF9770953C}"/>
              </a:ext>
            </a:extLst>
          </p:cNvPr>
          <p:cNvCxnSpPr>
            <a:cxnSpLocks/>
          </p:cNvCxnSpPr>
          <p:nvPr/>
        </p:nvCxnSpPr>
        <p:spPr>
          <a:xfrm flipV="1">
            <a:off x="7835266" y="3576635"/>
            <a:ext cx="207289" cy="277851"/>
          </a:xfrm>
          <a:prstGeom prst="line">
            <a:avLst/>
          </a:prstGeom>
          <a:ln w="19050">
            <a:solidFill>
              <a:schemeClr val="tx1"/>
            </a:solidFill>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xmlns="" id="{B88DBCDE-661B-7EF5-33D8-C7E91B482D81}"/>
              </a:ext>
            </a:extLst>
          </p:cNvPr>
          <p:cNvCxnSpPr>
            <a:cxnSpLocks/>
          </p:cNvCxnSpPr>
          <p:nvPr/>
        </p:nvCxnSpPr>
        <p:spPr>
          <a:xfrm>
            <a:off x="10238698" y="2618610"/>
            <a:ext cx="352778" cy="2621"/>
          </a:xfrm>
          <a:prstGeom prst="line">
            <a:avLst/>
          </a:prstGeom>
          <a:ln w="19050">
            <a:solidFill>
              <a:schemeClr val="tx1"/>
            </a:solidFill>
            <a:tailEnd type="triangle"/>
          </a:ln>
        </p:spPr>
        <p:style>
          <a:lnRef idx="1">
            <a:schemeClr val="accent4"/>
          </a:lnRef>
          <a:fillRef idx="0">
            <a:schemeClr val="accent4"/>
          </a:fillRef>
          <a:effectRef idx="0">
            <a:schemeClr val="accent4"/>
          </a:effectRef>
          <a:fontRef idx="minor">
            <a:schemeClr val="tx1"/>
          </a:fontRef>
        </p:style>
      </p:cxnSp>
      <p:sp>
        <p:nvSpPr>
          <p:cNvPr id="21" name="TextBox 20">
            <a:extLst>
              <a:ext uri="{FF2B5EF4-FFF2-40B4-BE49-F238E27FC236}">
                <a16:creationId xmlns:a16="http://schemas.microsoft.com/office/drawing/2014/main" xmlns="" id="{8F0BA93A-3C60-7053-AA4F-DD0D4FD72FAA}"/>
              </a:ext>
            </a:extLst>
          </p:cNvPr>
          <p:cNvSpPr txBox="1"/>
          <p:nvPr/>
        </p:nvSpPr>
        <p:spPr>
          <a:xfrm>
            <a:off x="4381560" y="312780"/>
            <a:ext cx="3176922" cy="369332"/>
          </a:xfrm>
          <a:prstGeom prst="rect">
            <a:avLst/>
          </a:prstGeom>
          <a:noFill/>
        </p:spPr>
        <p:txBody>
          <a:bodyPr wrap="square" rtlCol="0">
            <a:spAutoFit/>
          </a:bodyPr>
          <a:lstStyle/>
          <a:p>
            <a:r>
              <a:rPr lang="en-US" u="sng" dirty="0"/>
              <a:t>Playground Portaloo Upgrade</a:t>
            </a:r>
          </a:p>
        </p:txBody>
      </p:sp>
      <p:pic>
        <p:nvPicPr>
          <p:cNvPr id="22" name="Picture 21">
            <a:extLst>
              <a:ext uri="{FF2B5EF4-FFF2-40B4-BE49-F238E27FC236}">
                <a16:creationId xmlns:a16="http://schemas.microsoft.com/office/drawing/2014/main" xmlns="" id="{110C2583-5D76-B4B6-390F-16DDE6BB6782}"/>
              </a:ext>
            </a:extLst>
          </p:cNvPr>
          <p:cNvPicPr>
            <a:picLocks noChangeAspect="1"/>
          </p:cNvPicPr>
          <p:nvPr/>
        </p:nvPicPr>
        <p:blipFill>
          <a:blip r:embed="rId3"/>
          <a:stretch>
            <a:fillRect/>
          </a:stretch>
        </p:blipFill>
        <p:spPr>
          <a:xfrm>
            <a:off x="634922" y="898822"/>
            <a:ext cx="5794460" cy="3682543"/>
          </a:xfrm>
          <a:prstGeom prst="rect">
            <a:avLst/>
          </a:prstGeom>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xmlns="" id="{D363B3F8-7B79-298C-1E19-F615860E389B}"/>
              </a:ext>
            </a:extLst>
          </p:cNvPr>
          <p:cNvSpPr txBox="1"/>
          <p:nvPr/>
        </p:nvSpPr>
        <p:spPr>
          <a:xfrm>
            <a:off x="535652" y="4911477"/>
            <a:ext cx="424006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ADA Units (Mens/</a:t>
            </a:r>
            <a:r>
              <a:rPr kumimoji="0" lang="en-US"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Womens</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or</a:t>
            </a:r>
          </a:p>
          <a:p>
            <a:r>
              <a:rPr lang="en-US" altLang="en-US" dirty="0">
                <a:solidFill>
                  <a:schemeClr val="tx1"/>
                </a:solidFill>
                <a:latin typeface="Calibri" panose="020F0502020204030204" pitchFamily="34" charset="0"/>
                <a:cs typeface="Times New Roman" panose="02020603050405020304" pitchFamily="18" charset="0"/>
              </a:rPr>
              <a:t>1 ADA Unit &amp; 1 Changing Table Unit (Unisex)</a:t>
            </a:r>
            <a:endParaRPr kumimoji="0" lang="en-US" altLang="en-US" b="0" i="0" u="none" strike="noStrike" cap="none" normalizeH="0" baseline="0" dirty="0">
              <a:ln>
                <a:noFill/>
              </a:ln>
              <a:solidFill>
                <a:schemeClr val="tx1"/>
              </a:solidFill>
              <a:effectLst/>
            </a:endParaRPr>
          </a:p>
        </p:txBody>
      </p:sp>
      <p:cxnSp>
        <p:nvCxnSpPr>
          <p:cNvPr id="24" name="Straight Connector 23">
            <a:extLst>
              <a:ext uri="{FF2B5EF4-FFF2-40B4-BE49-F238E27FC236}">
                <a16:creationId xmlns:a16="http://schemas.microsoft.com/office/drawing/2014/main" xmlns="" id="{AC74A75B-16D3-649F-2758-768984C49082}"/>
              </a:ext>
            </a:extLst>
          </p:cNvPr>
          <p:cNvCxnSpPr>
            <a:cxnSpLocks/>
          </p:cNvCxnSpPr>
          <p:nvPr/>
        </p:nvCxnSpPr>
        <p:spPr>
          <a:xfrm flipV="1">
            <a:off x="9221020" y="3693967"/>
            <a:ext cx="207289" cy="427964"/>
          </a:xfrm>
          <a:prstGeom prst="line">
            <a:avLst/>
          </a:prstGeom>
          <a:ln w="19050">
            <a:solidFill>
              <a:schemeClr val="tx1"/>
            </a:solidFill>
          </a:ln>
        </p:spPr>
        <p:style>
          <a:lnRef idx="1">
            <a:schemeClr val="accent4"/>
          </a:lnRef>
          <a:fillRef idx="0">
            <a:schemeClr val="accent4"/>
          </a:fillRef>
          <a:effectRef idx="0">
            <a:schemeClr val="accent4"/>
          </a:effectRef>
          <a:fontRef idx="minor">
            <a:schemeClr val="tx1"/>
          </a:fontRef>
        </p:style>
      </p:cxnSp>
      <p:sp>
        <p:nvSpPr>
          <p:cNvPr id="26" name="Rectangle 25">
            <a:extLst>
              <a:ext uri="{FF2B5EF4-FFF2-40B4-BE49-F238E27FC236}">
                <a16:creationId xmlns:a16="http://schemas.microsoft.com/office/drawing/2014/main" xmlns="" id="{15104667-7DE3-7BCA-708D-363B614CC431}"/>
              </a:ext>
            </a:extLst>
          </p:cNvPr>
          <p:cNvSpPr/>
          <p:nvPr/>
        </p:nvSpPr>
        <p:spPr>
          <a:xfrm>
            <a:off x="4788024" y="1178139"/>
            <a:ext cx="1151137" cy="461663"/>
          </a:xfrm>
          <a:prstGeom prst="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bg1"/>
                </a:solidFill>
                <a:effectLst/>
                <a:uFillTx/>
                <a:latin typeface="+mj-lt"/>
                <a:ea typeface="+mj-ea"/>
                <a:cs typeface="+mj-cs"/>
                <a:sym typeface="Calibri"/>
              </a:rPr>
              <a:t>Fence to screen from playground</a:t>
            </a:r>
          </a:p>
        </p:txBody>
      </p:sp>
      <p:sp>
        <p:nvSpPr>
          <p:cNvPr id="28" name="Rectangle 27">
            <a:extLst>
              <a:ext uri="{FF2B5EF4-FFF2-40B4-BE49-F238E27FC236}">
                <a16:creationId xmlns:a16="http://schemas.microsoft.com/office/drawing/2014/main" xmlns="" id="{463E705E-540F-0FCF-023F-B86F66B40440}"/>
              </a:ext>
            </a:extLst>
          </p:cNvPr>
          <p:cNvSpPr/>
          <p:nvPr/>
        </p:nvSpPr>
        <p:spPr>
          <a:xfrm>
            <a:off x="3306858" y="3721386"/>
            <a:ext cx="1151137" cy="461663"/>
          </a:xfrm>
          <a:prstGeom prst="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bg1"/>
                </a:solidFill>
                <a:effectLst/>
                <a:uFillTx/>
                <a:latin typeface="+mj-lt"/>
                <a:ea typeface="+mj-ea"/>
                <a:cs typeface="+mj-cs"/>
                <a:sym typeface="Calibri"/>
              </a:rPr>
              <a:t>Existing handicap parking</a:t>
            </a:r>
          </a:p>
        </p:txBody>
      </p:sp>
      <p:sp>
        <p:nvSpPr>
          <p:cNvPr id="30" name="Rectangle 29">
            <a:extLst>
              <a:ext uri="{FF2B5EF4-FFF2-40B4-BE49-F238E27FC236}">
                <a16:creationId xmlns:a16="http://schemas.microsoft.com/office/drawing/2014/main" xmlns="" id="{FB689BD4-DF2B-CB8B-8E05-8C7714792FD1}"/>
              </a:ext>
            </a:extLst>
          </p:cNvPr>
          <p:cNvSpPr/>
          <p:nvPr/>
        </p:nvSpPr>
        <p:spPr>
          <a:xfrm>
            <a:off x="1398712" y="2018447"/>
            <a:ext cx="904766" cy="461663"/>
          </a:xfrm>
          <a:prstGeom prst="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b="1" dirty="0">
                <a:solidFill>
                  <a:schemeClr val="bg1"/>
                </a:solidFill>
              </a:rPr>
              <a:t>Attractive landscaping</a:t>
            </a:r>
            <a:endParaRPr kumimoji="0" lang="en-US" sz="1200" b="1" i="0" u="none" strike="noStrike" cap="none" spc="0" normalizeH="0" baseline="0" dirty="0">
              <a:ln>
                <a:noFill/>
              </a:ln>
              <a:solidFill>
                <a:schemeClr val="bg1"/>
              </a:solidFill>
              <a:effectLst/>
              <a:uFillTx/>
              <a:latin typeface="+mj-lt"/>
              <a:ea typeface="+mj-ea"/>
              <a:cs typeface="+mj-cs"/>
              <a:sym typeface="Calibri"/>
            </a:endParaRPr>
          </a:p>
        </p:txBody>
      </p:sp>
      <p:sp>
        <p:nvSpPr>
          <p:cNvPr id="32" name="Rectangle 31">
            <a:extLst>
              <a:ext uri="{FF2B5EF4-FFF2-40B4-BE49-F238E27FC236}">
                <a16:creationId xmlns:a16="http://schemas.microsoft.com/office/drawing/2014/main" xmlns="" id="{84684268-C90F-F304-0CA2-5BC97396D700}"/>
              </a:ext>
            </a:extLst>
          </p:cNvPr>
          <p:cNvSpPr/>
          <p:nvPr/>
        </p:nvSpPr>
        <p:spPr>
          <a:xfrm>
            <a:off x="4712742" y="3429000"/>
            <a:ext cx="1151137" cy="523218"/>
          </a:xfrm>
          <a:prstGeom prst="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mj-lt"/>
                <a:ea typeface="+mj-ea"/>
                <a:cs typeface="+mj-cs"/>
                <a:sym typeface="Calibri"/>
              </a:rPr>
              <a:t>Relocate SBA sign if needed</a:t>
            </a:r>
          </a:p>
        </p:txBody>
      </p:sp>
      <p:sp>
        <p:nvSpPr>
          <p:cNvPr id="5" name="Rectangle 4">
            <a:extLst>
              <a:ext uri="{FF2B5EF4-FFF2-40B4-BE49-F238E27FC236}">
                <a16:creationId xmlns:a16="http://schemas.microsoft.com/office/drawing/2014/main" xmlns="" id="{2C6EBB7A-A51F-E47B-8F0E-746F2B921041}"/>
              </a:ext>
            </a:extLst>
          </p:cNvPr>
          <p:cNvSpPr/>
          <p:nvPr/>
        </p:nvSpPr>
        <p:spPr>
          <a:xfrm>
            <a:off x="9412710" y="2461079"/>
            <a:ext cx="793651" cy="276997"/>
          </a:xfrm>
          <a:prstGeom prst="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bg1"/>
                </a:solidFill>
                <a:effectLst/>
                <a:uFillTx/>
                <a:latin typeface="+mj-lt"/>
                <a:ea typeface="+mj-ea"/>
                <a:cs typeface="+mj-cs"/>
                <a:sym typeface="Calibri"/>
              </a:rPr>
              <a:t>Playground</a:t>
            </a:r>
          </a:p>
        </p:txBody>
      </p:sp>
      <p:sp>
        <p:nvSpPr>
          <p:cNvPr id="8" name="Rectangle 7">
            <a:extLst>
              <a:ext uri="{FF2B5EF4-FFF2-40B4-BE49-F238E27FC236}">
                <a16:creationId xmlns:a16="http://schemas.microsoft.com/office/drawing/2014/main" xmlns="" id="{5A22BE3F-BD00-1154-F8CF-5B9914509350}"/>
              </a:ext>
            </a:extLst>
          </p:cNvPr>
          <p:cNvSpPr/>
          <p:nvPr/>
        </p:nvSpPr>
        <p:spPr>
          <a:xfrm>
            <a:off x="7470117" y="3223079"/>
            <a:ext cx="1092858" cy="276997"/>
          </a:xfrm>
          <a:prstGeom prst="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bg1"/>
                </a:solidFill>
                <a:effectLst/>
                <a:uFillTx/>
                <a:latin typeface="+mj-lt"/>
                <a:ea typeface="+mj-ea"/>
                <a:cs typeface="+mj-cs"/>
                <a:sym typeface="Calibri"/>
              </a:rPr>
              <a:t>Existing bollard</a:t>
            </a:r>
          </a:p>
        </p:txBody>
      </p:sp>
      <p:sp>
        <p:nvSpPr>
          <p:cNvPr id="9" name="Rectangle 8">
            <a:extLst>
              <a:ext uri="{FF2B5EF4-FFF2-40B4-BE49-F238E27FC236}">
                <a16:creationId xmlns:a16="http://schemas.microsoft.com/office/drawing/2014/main" xmlns="" id="{F367CFF7-2E91-9573-9DAA-E99C23DA010B}"/>
              </a:ext>
            </a:extLst>
          </p:cNvPr>
          <p:cNvSpPr/>
          <p:nvPr/>
        </p:nvSpPr>
        <p:spPr>
          <a:xfrm>
            <a:off x="8699873" y="3661229"/>
            <a:ext cx="1349002" cy="276997"/>
          </a:xfrm>
          <a:prstGeom prst="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bg1"/>
                </a:solidFill>
                <a:effectLst/>
                <a:uFillTx/>
                <a:latin typeface="+mj-lt"/>
                <a:ea typeface="+mj-ea"/>
                <a:cs typeface="+mj-cs"/>
                <a:sym typeface="Calibri"/>
              </a:rPr>
              <a:t>Existing utility boxes</a:t>
            </a:r>
          </a:p>
        </p:txBody>
      </p:sp>
      <p:sp>
        <p:nvSpPr>
          <p:cNvPr id="10" name="Rectangle 9">
            <a:extLst>
              <a:ext uri="{FF2B5EF4-FFF2-40B4-BE49-F238E27FC236}">
                <a16:creationId xmlns:a16="http://schemas.microsoft.com/office/drawing/2014/main" xmlns="" id="{2467AB2C-69F8-D677-6295-151DC714FCAF}"/>
              </a:ext>
            </a:extLst>
          </p:cNvPr>
          <p:cNvSpPr/>
          <p:nvPr/>
        </p:nvSpPr>
        <p:spPr>
          <a:xfrm>
            <a:off x="6279492" y="5470979"/>
            <a:ext cx="1092858" cy="276997"/>
          </a:xfrm>
          <a:prstGeom prst="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b="1" dirty="0">
                <a:solidFill>
                  <a:schemeClr val="bg1"/>
                </a:solidFill>
                <a:latin typeface="+mj-lt"/>
                <a:ea typeface="+mj-ea"/>
                <a:cs typeface="+mj-cs"/>
                <a:sym typeface="Calibri"/>
              </a:rPr>
              <a:t>Small Boat Assn</a:t>
            </a:r>
            <a:endParaRPr kumimoji="0" lang="en-US" sz="1200" b="1" i="0" u="none" strike="noStrike" cap="none" spc="0" normalizeH="0" baseline="0" dirty="0">
              <a:ln>
                <a:noFill/>
              </a:ln>
              <a:solidFill>
                <a:schemeClr val="bg1"/>
              </a:solidFill>
              <a:effectLst/>
              <a:uFillTx/>
              <a:latin typeface="+mj-lt"/>
              <a:ea typeface="+mj-ea"/>
              <a:cs typeface="+mj-cs"/>
              <a:sym typeface="Calibri"/>
            </a:endParaRPr>
          </a:p>
        </p:txBody>
      </p:sp>
      <p:sp>
        <p:nvSpPr>
          <p:cNvPr id="6" name="Slide Number Placeholder 5">
            <a:extLst>
              <a:ext uri="{FF2B5EF4-FFF2-40B4-BE49-F238E27FC236}">
                <a16:creationId xmlns:a16="http://schemas.microsoft.com/office/drawing/2014/main" xmlns="" id="{38540FF0-E970-28F1-D237-7042997D2DD9}"/>
              </a:ext>
            </a:extLst>
          </p:cNvPr>
          <p:cNvSpPr>
            <a:spLocks noGrp="1"/>
          </p:cNvSpPr>
          <p:nvPr>
            <p:ph type="sldNum" sz="quarter" idx="12"/>
          </p:nvPr>
        </p:nvSpPr>
        <p:spPr/>
        <p:txBody>
          <a:bodyPr/>
          <a:lstStyle/>
          <a:p>
            <a:fld id="{213F0E2F-2C03-4E16-A2C1-0916CD3C0A35}"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80E5FECD-C9FF-49B3-B1FD-6B2D855C4A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xmlns="" id="{0C195E50-DB94-A111-787E-7DBBBFAA4A7D}"/>
              </a:ext>
            </a:extLst>
          </p:cNvPr>
          <p:cNvSpPr txBox="1"/>
          <p:nvPr/>
        </p:nvSpPr>
        <p:spPr>
          <a:xfrm>
            <a:off x="874815" y="798703"/>
            <a:ext cx="5221185" cy="307201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kern="1200">
                <a:solidFill>
                  <a:srgbClr val="FFFFFF"/>
                </a:solidFill>
                <a:latin typeface="+mj-lt"/>
                <a:ea typeface="+mj-ea"/>
                <a:cs typeface="+mj-cs"/>
              </a:rPr>
              <a:t>Comparison of Locations</a:t>
            </a:r>
          </a:p>
        </p:txBody>
      </p:sp>
      <p:sp>
        <p:nvSpPr>
          <p:cNvPr id="28" name="Freeform: Shape 27">
            <a:extLst>
              <a:ext uri="{FF2B5EF4-FFF2-40B4-BE49-F238E27FC236}">
                <a16:creationId xmlns:a16="http://schemas.microsoft.com/office/drawing/2014/main" xmlns="" id="{F5569EEC-E12F-4856-B407-02B2813A4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CF860788-3A6A-45A3-B3F1-06F159665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xmlns="" id="{DF1E3393-B852-4883-B778-ED35251129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xmlns="" id="{39853D09-4205-4CC7-83EB-288E886AC9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xmlns="" id="{0D040B79-3E73-4A31-840D-D6B9C9FDFC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xmlns="" id="{156C6AE5-3F8B-42AC-9EA4-1B686A11E9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graphicFrame>
        <p:nvGraphicFramePr>
          <p:cNvPr id="2" name="Table 1">
            <a:extLst>
              <a:ext uri="{FF2B5EF4-FFF2-40B4-BE49-F238E27FC236}">
                <a16:creationId xmlns:a16="http://schemas.microsoft.com/office/drawing/2014/main" xmlns="" id="{1A478FD7-B767-9DD5-1F83-C7139C6A76DC}"/>
              </a:ext>
            </a:extLst>
          </p:cNvPr>
          <p:cNvGraphicFramePr>
            <a:graphicFrameLocks noGrp="1"/>
          </p:cNvGraphicFramePr>
          <p:nvPr>
            <p:extLst>
              <p:ext uri="{D42A27DB-BD31-4B8C-83A1-F6EECF244321}">
                <p14:modId xmlns:p14="http://schemas.microsoft.com/office/powerpoint/2010/main" val="969785541"/>
              </p:ext>
            </p:extLst>
          </p:nvPr>
        </p:nvGraphicFramePr>
        <p:xfrm>
          <a:off x="6651243" y="1542137"/>
          <a:ext cx="4939505" cy="3390781"/>
        </p:xfrm>
        <a:graphic>
          <a:graphicData uri="http://schemas.openxmlformats.org/drawingml/2006/table">
            <a:tbl>
              <a:tblPr firstRow="1" bandRow="1">
                <a:tableStyleId>{5C22544A-7EE6-4342-B048-85BDC9FD1C3A}</a:tableStyleId>
              </a:tblPr>
              <a:tblGrid>
                <a:gridCol w="2700628">
                  <a:extLst>
                    <a:ext uri="{9D8B030D-6E8A-4147-A177-3AD203B41FA5}">
                      <a16:colId xmlns:a16="http://schemas.microsoft.com/office/drawing/2014/main" xmlns="" val="1316419771"/>
                    </a:ext>
                  </a:extLst>
                </a:gridCol>
                <a:gridCol w="1453368">
                  <a:extLst>
                    <a:ext uri="{9D8B030D-6E8A-4147-A177-3AD203B41FA5}">
                      <a16:colId xmlns:a16="http://schemas.microsoft.com/office/drawing/2014/main" xmlns="" val="635593854"/>
                    </a:ext>
                  </a:extLst>
                </a:gridCol>
                <a:gridCol w="785509">
                  <a:extLst>
                    <a:ext uri="{9D8B030D-6E8A-4147-A177-3AD203B41FA5}">
                      <a16:colId xmlns:a16="http://schemas.microsoft.com/office/drawing/2014/main" xmlns="" val="1281417679"/>
                    </a:ext>
                  </a:extLst>
                </a:gridCol>
              </a:tblGrid>
              <a:tr h="526857">
                <a:tc>
                  <a:txBody>
                    <a:bodyPr/>
                    <a:lstStyle/>
                    <a:p>
                      <a:pPr algn="ctr" fontAlgn="b"/>
                      <a:r>
                        <a:rPr lang="en-US" sz="1500" u="none" strike="noStrike">
                          <a:effectLst/>
                        </a:rPr>
                        <a:t>Comparison of locations</a:t>
                      </a:r>
                      <a:endParaRPr lang="en-US" sz="1500" b="1" i="0" u="none" strike="noStrike">
                        <a:solidFill>
                          <a:srgbClr val="000000"/>
                        </a:solidFill>
                        <a:effectLst/>
                        <a:latin typeface="Calibri" panose="020F0502020204030204" pitchFamily="34" charset="0"/>
                      </a:endParaRPr>
                    </a:p>
                  </a:txBody>
                  <a:tcPr marL="8846" marR="8846" marT="8846" marB="0" anchor="b"/>
                </a:tc>
                <a:tc>
                  <a:txBody>
                    <a:bodyPr/>
                    <a:lstStyle/>
                    <a:p>
                      <a:pPr algn="l" fontAlgn="b"/>
                      <a:r>
                        <a:rPr lang="en-US" sz="1500" u="none" strike="noStrike">
                          <a:effectLst/>
                        </a:rPr>
                        <a:t> Borough Hall Option 2</a:t>
                      </a:r>
                      <a:endParaRPr lang="en-US" sz="1500" b="1" i="0" u="none" strike="noStrike">
                        <a:solidFill>
                          <a:srgbClr val="000000"/>
                        </a:solidFill>
                        <a:effectLst/>
                        <a:latin typeface="Calibri" panose="020F0502020204030204" pitchFamily="34" charset="0"/>
                      </a:endParaRPr>
                    </a:p>
                  </a:txBody>
                  <a:tcPr marL="8846" marR="8846" marT="8846" marB="0" anchor="b"/>
                </a:tc>
                <a:tc>
                  <a:txBody>
                    <a:bodyPr/>
                    <a:lstStyle/>
                    <a:p>
                      <a:pPr algn="l" fontAlgn="b"/>
                      <a:r>
                        <a:rPr lang="en-US" sz="1500" u="none" strike="noStrike">
                          <a:effectLst/>
                        </a:rPr>
                        <a:t>Wad Square</a:t>
                      </a:r>
                      <a:endParaRPr lang="en-US" sz="1500" b="1" i="0" u="none" strike="noStrike">
                        <a:solidFill>
                          <a:srgbClr val="000000"/>
                        </a:solidFill>
                        <a:effectLst/>
                        <a:latin typeface="Calibri" panose="020F0502020204030204" pitchFamily="34" charset="0"/>
                      </a:endParaRPr>
                    </a:p>
                  </a:txBody>
                  <a:tcPr marL="8846" marR="8846" marT="8846" marB="0" anchor="b"/>
                </a:tc>
                <a:extLst>
                  <a:ext uri="{0D108BD9-81ED-4DB2-BD59-A6C34878D82A}">
                    <a16:rowId xmlns:a16="http://schemas.microsoft.com/office/drawing/2014/main" xmlns="" val="1733435067"/>
                  </a:ext>
                </a:extLst>
              </a:tr>
              <a:tr h="569317">
                <a:tc>
                  <a:txBody>
                    <a:bodyPr/>
                    <a:lstStyle/>
                    <a:p>
                      <a:pPr algn="l" rtl="0" fontAlgn="ctr"/>
                      <a:r>
                        <a:rPr lang="en-US" sz="1700" b="0" u="none" strike="noStrike">
                          <a:effectLst/>
                        </a:rPr>
                        <a:t>Cost and Ease of Construction</a:t>
                      </a:r>
                      <a:endParaRPr lang="en-US" sz="1700" b="0" i="0" u="none" strike="noStrike">
                        <a:solidFill>
                          <a:srgbClr val="FFFFFF"/>
                        </a:solidFill>
                        <a:effectLst/>
                        <a:latin typeface="Calibri" panose="020F0502020204030204" pitchFamily="34" charset="0"/>
                      </a:endParaRPr>
                    </a:p>
                  </a:txBody>
                  <a:tcPr marL="8846" marR="8846" marT="8846" marB="0" anchor="ctr"/>
                </a:tc>
                <a:tc>
                  <a:txBody>
                    <a:bodyPr/>
                    <a:lstStyle/>
                    <a:p>
                      <a:pPr algn="l" fontAlgn="b"/>
                      <a:r>
                        <a:rPr lang="en-US" sz="1500" b="0" u="none" strike="noStrike">
                          <a:effectLst/>
                        </a:rPr>
                        <a:t>~79K for both 1&amp;2</a:t>
                      </a:r>
                      <a:endParaRPr lang="en-US" sz="1500" b="0" i="0" u="none" strike="noStrike">
                        <a:solidFill>
                          <a:srgbClr val="4472C4"/>
                        </a:solidFill>
                        <a:effectLst/>
                        <a:latin typeface="Calibri" panose="020F0502020204030204" pitchFamily="34" charset="0"/>
                      </a:endParaRPr>
                    </a:p>
                  </a:txBody>
                  <a:tcPr marL="8846" marR="8846" marT="8846" marB="0" anchor="b"/>
                </a:tc>
                <a:tc>
                  <a:txBody>
                    <a:bodyPr/>
                    <a:lstStyle/>
                    <a:p>
                      <a:pPr algn="l" fontAlgn="b"/>
                      <a:r>
                        <a:rPr lang="en-US" sz="1500" b="0" u="none" strike="noStrike">
                          <a:effectLst/>
                        </a:rPr>
                        <a:t>~400K</a:t>
                      </a:r>
                      <a:endParaRPr lang="en-US" sz="1500" b="0" i="0" u="none" strike="noStrike">
                        <a:solidFill>
                          <a:srgbClr val="4472C4"/>
                        </a:solidFill>
                        <a:effectLst/>
                        <a:latin typeface="Calibri" panose="020F0502020204030204" pitchFamily="34" charset="0"/>
                      </a:endParaRPr>
                    </a:p>
                  </a:txBody>
                  <a:tcPr marL="8846" marR="8846" marT="8846" marB="0" anchor="b"/>
                </a:tc>
                <a:extLst>
                  <a:ext uri="{0D108BD9-81ED-4DB2-BD59-A6C34878D82A}">
                    <a16:rowId xmlns:a16="http://schemas.microsoft.com/office/drawing/2014/main" xmlns="" val="2579421762"/>
                  </a:ext>
                </a:extLst>
              </a:tr>
              <a:tr h="526857">
                <a:tc>
                  <a:txBody>
                    <a:bodyPr/>
                    <a:lstStyle/>
                    <a:p>
                      <a:pPr algn="l" rtl="0" fontAlgn="ctr"/>
                      <a:r>
                        <a:rPr lang="en-US" sz="1700" b="0" u="none" strike="noStrike" dirty="0">
                          <a:effectLst/>
                        </a:rPr>
                        <a:t>Close to Commercial District</a:t>
                      </a:r>
                      <a:endParaRPr lang="en-US" sz="1700" b="0" i="0" u="none" strike="noStrike" dirty="0">
                        <a:solidFill>
                          <a:srgbClr val="FFFFFF"/>
                        </a:solidFill>
                        <a:effectLst/>
                        <a:latin typeface="Calibri" panose="020F0502020204030204" pitchFamily="34" charset="0"/>
                      </a:endParaRPr>
                    </a:p>
                  </a:txBody>
                  <a:tcPr marL="8846" marR="8846" marT="8846" marB="0" anchor="ctr"/>
                </a:tc>
                <a:tc>
                  <a:txBody>
                    <a:bodyPr/>
                    <a:lstStyle/>
                    <a:p>
                      <a:pPr algn="l" fontAlgn="b"/>
                      <a:r>
                        <a:rPr lang="en-US" sz="1500" b="0" u="none" strike="noStrike">
                          <a:effectLst/>
                        </a:rPr>
                        <a:t>Closer to Coml Zone</a:t>
                      </a:r>
                      <a:endParaRPr lang="en-US" sz="1500" b="0" i="0" u="none" strike="noStrike">
                        <a:solidFill>
                          <a:srgbClr val="4472C4"/>
                        </a:solidFill>
                        <a:effectLst/>
                        <a:latin typeface="Calibri" panose="020F0502020204030204" pitchFamily="34" charset="0"/>
                      </a:endParaRPr>
                    </a:p>
                  </a:txBody>
                  <a:tcPr marL="8846" marR="8846" marT="8846" marB="0" anchor="b"/>
                </a:tc>
                <a:tc>
                  <a:txBody>
                    <a:bodyPr/>
                    <a:lstStyle/>
                    <a:p>
                      <a:pPr algn="l" fontAlgn="b"/>
                      <a:r>
                        <a:rPr lang="en-US" sz="1500" b="0" u="none" strike="noStrike">
                          <a:effectLst/>
                        </a:rPr>
                        <a:t> </a:t>
                      </a:r>
                      <a:endParaRPr lang="en-US" sz="1500" b="0" i="0" u="none" strike="noStrike">
                        <a:solidFill>
                          <a:srgbClr val="4472C4"/>
                        </a:solidFill>
                        <a:effectLst/>
                        <a:latin typeface="Calibri" panose="020F0502020204030204" pitchFamily="34" charset="0"/>
                      </a:endParaRPr>
                    </a:p>
                  </a:txBody>
                  <a:tcPr marL="8846" marR="8846" marT="8846" marB="0" anchor="b"/>
                </a:tc>
                <a:extLst>
                  <a:ext uri="{0D108BD9-81ED-4DB2-BD59-A6C34878D82A}">
                    <a16:rowId xmlns:a16="http://schemas.microsoft.com/office/drawing/2014/main" xmlns="" val="1130740111"/>
                  </a:ext>
                </a:extLst>
              </a:tr>
              <a:tr h="314558">
                <a:tc>
                  <a:txBody>
                    <a:bodyPr/>
                    <a:lstStyle/>
                    <a:p>
                      <a:pPr algn="l" rtl="0" fontAlgn="ctr"/>
                      <a:r>
                        <a:rPr lang="en-US" sz="1700" b="0" u="none" strike="noStrike">
                          <a:effectLst/>
                        </a:rPr>
                        <a:t>Handicap Accessible</a:t>
                      </a:r>
                      <a:endParaRPr lang="en-US" sz="1700" b="0" i="0" u="none" strike="noStrike">
                        <a:solidFill>
                          <a:srgbClr val="FFFFFF"/>
                        </a:solidFill>
                        <a:effectLst/>
                        <a:latin typeface="Calibri" panose="020F0502020204030204" pitchFamily="34" charset="0"/>
                      </a:endParaRPr>
                    </a:p>
                  </a:txBody>
                  <a:tcPr marL="8846" marR="8846" marT="8846" marB="0" anchor="ctr"/>
                </a:tc>
                <a:tc>
                  <a:txBody>
                    <a:bodyPr/>
                    <a:lstStyle/>
                    <a:p>
                      <a:pPr algn="l" fontAlgn="b"/>
                      <a:r>
                        <a:rPr lang="en-US" sz="1500" b="0" u="none" strike="noStrike">
                          <a:effectLst/>
                        </a:rPr>
                        <a:t>Yes</a:t>
                      </a:r>
                      <a:endParaRPr lang="en-US" sz="1500" b="0" i="0" u="none" strike="noStrike">
                        <a:solidFill>
                          <a:srgbClr val="4472C4"/>
                        </a:solidFill>
                        <a:effectLst/>
                        <a:latin typeface="Calibri" panose="020F0502020204030204" pitchFamily="34" charset="0"/>
                      </a:endParaRPr>
                    </a:p>
                  </a:txBody>
                  <a:tcPr marL="8846" marR="8846" marT="8846" marB="0" anchor="b"/>
                </a:tc>
                <a:tc>
                  <a:txBody>
                    <a:bodyPr/>
                    <a:lstStyle/>
                    <a:p>
                      <a:pPr algn="l" fontAlgn="b"/>
                      <a:r>
                        <a:rPr lang="en-US" sz="1500" b="0" u="none" strike="noStrike">
                          <a:effectLst/>
                        </a:rPr>
                        <a:t>Yes</a:t>
                      </a:r>
                      <a:endParaRPr lang="en-US" sz="1500" b="0" i="0" u="none" strike="noStrike">
                        <a:solidFill>
                          <a:srgbClr val="4472C4"/>
                        </a:solidFill>
                        <a:effectLst/>
                        <a:latin typeface="Calibri" panose="020F0502020204030204" pitchFamily="34" charset="0"/>
                      </a:endParaRPr>
                    </a:p>
                  </a:txBody>
                  <a:tcPr marL="8846" marR="8846" marT="8846" marB="0" anchor="b"/>
                </a:tc>
                <a:extLst>
                  <a:ext uri="{0D108BD9-81ED-4DB2-BD59-A6C34878D82A}">
                    <a16:rowId xmlns:a16="http://schemas.microsoft.com/office/drawing/2014/main" xmlns="" val="3156714006"/>
                  </a:ext>
                </a:extLst>
              </a:tr>
              <a:tr h="314558">
                <a:tc>
                  <a:txBody>
                    <a:bodyPr/>
                    <a:lstStyle/>
                    <a:p>
                      <a:pPr algn="l" rtl="0" fontAlgn="ctr"/>
                      <a:r>
                        <a:rPr lang="en-US" sz="1700" b="0" u="none" strike="noStrike">
                          <a:effectLst/>
                        </a:rPr>
                        <a:t>Comforts e.g. 2 Bathrooms</a:t>
                      </a:r>
                      <a:endParaRPr lang="en-US" sz="1700" b="0" i="0" u="none" strike="noStrike">
                        <a:solidFill>
                          <a:srgbClr val="FFFFFF"/>
                        </a:solidFill>
                        <a:effectLst/>
                        <a:latin typeface="Calibri" panose="020F0502020204030204" pitchFamily="34" charset="0"/>
                      </a:endParaRPr>
                    </a:p>
                  </a:txBody>
                  <a:tcPr marL="8846" marR="8846" marT="8846" marB="0" anchor="ctr"/>
                </a:tc>
                <a:tc>
                  <a:txBody>
                    <a:bodyPr/>
                    <a:lstStyle/>
                    <a:p>
                      <a:pPr algn="l" fontAlgn="b"/>
                      <a:r>
                        <a:rPr lang="en-US" sz="1500" b="0" u="none" strike="noStrike">
                          <a:effectLst/>
                        </a:rPr>
                        <a:t>Yes</a:t>
                      </a:r>
                      <a:endParaRPr lang="en-US" sz="1500" b="0" i="0" u="none" strike="noStrike">
                        <a:solidFill>
                          <a:srgbClr val="4472C4"/>
                        </a:solidFill>
                        <a:effectLst/>
                        <a:latin typeface="Calibri" panose="020F0502020204030204" pitchFamily="34" charset="0"/>
                      </a:endParaRPr>
                    </a:p>
                  </a:txBody>
                  <a:tcPr marL="8846" marR="8846" marT="8846" marB="0" anchor="b"/>
                </a:tc>
                <a:tc>
                  <a:txBody>
                    <a:bodyPr/>
                    <a:lstStyle/>
                    <a:p>
                      <a:pPr algn="l" fontAlgn="b"/>
                      <a:r>
                        <a:rPr lang="en-US" sz="1500" b="0" u="none" strike="noStrike">
                          <a:effectLst/>
                        </a:rPr>
                        <a:t>Yes</a:t>
                      </a:r>
                      <a:endParaRPr lang="en-US" sz="1500" b="0" i="0" u="none" strike="noStrike">
                        <a:solidFill>
                          <a:srgbClr val="4472C4"/>
                        </a:solidFill>
                        <a:effectLst/>
                        <a:latin typeface="Calibri" panose="020F0502020204030204" pitchFamily="34" charset="0"/>
                      </a:endParaRPr>
                    </a:p>
                  </a:txBody>
                  <a:tcPr marL="8846" marR="8846" marT="8846" marB="0" anchor="b"/>
                </a:tc>
                <a:extLst>
                  <a:ext uri="{0D108BD9-81ED-4DB2-BD59-A6C34878D82A}">
                    <a16:rowId xmlns:a16="http://schemas.microsoft.com/office/drawing/2014/main" xmlns="" val="2300261131"/>
                  </a:ext>
                </a:extLst>
              </a:tr>
              <a:tr h="569317">
                <a:tc>
                  <a:txBody>
                    <a:bodyPr/>
                    <a:lstStyle/>
                    <a:p>
                      <a:pPr algn="l" rtl="0" fontAlgn="ctr"/>
                      <a:r>
                        <a:rPr lang="en-US" sz="1700" b="0" u="none" strike="noStrike">
                          <a:effectLst/>
                        </a:rPr>
                        <a:t># of Residences within 100 feet</a:t>
                      </a:r>
                      <a:endParaRPr lang="en-US" sz="1700" b="0" i="0" u="none" strike="noStrike">
                        <a:solidFill>
                          <a:srgbClr val="FFFFFF"/>
                        </a:solidFill>
                        <a:effectLst/>
                        <a:latin typeface="Calibri" panose="020F0502020204030204" pitchFamily="34" charset="0"/>
                      </a:endParaRPr>
                    </a:p>
                  </a:txBody>
                  <a:tcPr marL="8846" marR="8846" marT="8846" marB="0" anchor="ctr"/>
                </a:tc>
                <a:tc>
                  <a:txBody>
                    <a:bodyPr/>
                    <a:lstStyle/>
                    <a:p>
                      <a:pPr algn="l" fontAlgn="b"/>
                      <a:r>
                        <a:rPr lang="en-US" sz="1500" b="0" u="none" strike="noStrike">
                          <a:effectLst/>
                        </a:rPr>
                        <a:t>Less</a:t>
                      </a:r>
                      <a:endParaRPr lang="en-US" sz="1500" b="0" i="0" u="none" strike="noStrike">
                        <a:solidFill>
                          <a:srgbClr val="4472C4"/>
                        </a:solidFill>
                        <a:effectLst/>
                        <a:latin typeface="Calibri" panose="020F0502020204030204" pitchFamily="34" charset="0"/>
                      </a:endParaRPr>
                    </a:p>
                  </a:txBody>
                  <a:tcPr marL="8846" marR="8846" marT="8846" marB="0" anchor="b"/>
                </a:tc>
                <a:tc>
                  <a:txBody>
                    <a:bodyPr/>
                    <a:lstStyle/>
                    <a:p>
                      <a:pPr algn="l" fontAlgn="b"/>
                      <a:r>
                        <a:rPr lang="en-US" sz="1500" b="0" u="none" strike="noStrike">
                          <a:effectLst/>
                        </a:rPr>
                        <a:t> </a:t>
                      </a:r>
                      <a:endParaRPr lang="en-US" sz="1500" b="0" i="0" u="none" strike="noStrike">
                        <a:solidFill>
                          <a:srgbClr val="000000"/>
                        </a:solidFill>
                        <a:effectLst/>
                        <a:latin typeface="Calibri" panose="020F0502020204030204" pitchFamily="34" charset="0"/>
                      </a:endParaRPr>
                    </a:p>
                  </a:txBody>
                  <a:tcPr marL="8846" marR="8846" marT="8846" marB="0" anchor="b"/>
                </a:tc>
                <a:extLst>
                  <a:ext uri="{0D108BD9-81ED-4DB2-BD59-A6C34878D82A}">
                    <a16:rowId xmlns:a16="http://schemas.microsoft.com/office/drawing/2014/main" xmlns="" val="1234659437"/>
                  </a:ext>
                </a:extLst>
              </a:tr>
              <a:tr h="569317">
                <a:tc>
                  <a:txBody>
                    <a:bodyPr/>
                    <a:lstStyle/>
                    <a:p>
                      <a:pPr algn="l" rtl="0" fontAlgn="ctr"/>
                      <a:r>
                        <a:rPr lang="en-US" sz="1700" b="0" u="none" strike="noStrike" dirty="0">
                          <a:effectLst/>
                        </a:rPr>
                        <a:t>Physical Change to abuilding or a park</a:t>
                      </a:r>
                      <a:endParaRPr lang="en-US" sz="1700" b="0" i="0" u="none" strike="noStrike" dirty="0">
                        <a:solidFill>
                          <a:srgbClr val="FFFFFF"/>
                        </a:solidFill>
                        <a:effectLst/>
                        <a:latin typeface="Calibri" panose="020F0502020204030204" pitchFamily="34" charset="0"/>
                      </a:endParaRPr>
                    </a:p>
                  </a:txBody>
                  <a:tcPr marL="8846" marR="8846" marT="8846" marB="0" anchor="ctr"/>
                </a:tc>
                <a:tc>
                  <a:txBody>
                    <a:bodyPr/>
                    <a:lstStyle/>
                    <a:p>
                      <a:pPr algn="l" fontAlgn="b"/>
                      <a:r>
                        <a:rPr lang="en-US" sz="1500" b="0" u="none" strike="noStrike">
                          <a:effectLst/>
                        </a:rPr>
                        <a:t>No </a:t>
                      </a:r>
                      <a:endParaRPr lang="en-US" sz="1500" b="0" i="0" u="none" strike="noStrike">
                        <a:solidFill>
                          <a:srgbClr val="4472C4"/>
                        </a:solidFill>
                        <a:effectLst/>
                        <a:latin typeface="Calibri" panose="020F0502020204030204" pitchFamily="34" charset="0"/>
                      </a:endParaRPr>
                    </a:p>
                  </a:txBody>
                  <a:tcPr marL="8846" marR="8846" marT="8846" marB="0" anchor="b"/>
                </a:tc>
                <a:tc>
                  <a:txBody>
                    <a:bodyPr/>
                    <a:lstStyle/>
                    <a:p>
                      <a:pPr algn="l" fontAlgn="b"/>
                      <a:r>
                        <a:rPr lang="en-US" sz="1500" b="0" u="none" strike="noStrike" dirty="0">
                          <a:effectLst/>
                        </a:rPr>
                        <a:t>Yes</a:t>
                      </a:r>
                      <a:endParaRPr lang="en-US" sz="1500" b="0" i="0" u="none" strike="noStrike" dirty="0">
                        <a:solidFill>
                          <a:srgbClr val="4472C4"/>
                        </a:solidFill>
                        <a:effectLst/>
                        <a:latin typeface="Calibri" panose="020F0502020204030204" pitchFamily="34" charset="0"/>
                      </a:endParaRPr>
                    </a:p>
                  </a:txBody>
                  <a:tcPr marL="8846" marR="8846" marT="8846" marB="0" anchor="b"/>
                </a:tc>
                <a:extLst>
                  <a:ext uri="{0D108BD9-81ED-4DB2-BD59-A6C34878D82A}">
                    <a16:rowId xmlns:a16="http://schemas.microsoft.com/office/drawing/2014/main" xmlns="" val="1643875857"/>
                  </a:ext>
                </a:extLst>
              </a:tr>
            </a:tbl>
          </a:graphicData>
        </a:graphic>
      </p:graphicFrame>
      <p:sp>
        <p:nvSpPr>
          <p:cNvPr id="3" name="Slide Number Placeholder 2">
            <a:extLst>
              <a:ext uri="{FF2B5EF4-FFF2-40B4-BE49-F238E27FC236}">
                <a16:creationId xmlns:a16="http://schemas.microsoft.com/office/drawing/2014/main" xmlns="" id="{E7F2A853-B115-F0E9-F508-7F1CF8E1CE41}"/>
              </a:ext>
            </a:extLst>
          </p:cNvPr>
          <p:cNvSpPr>
            <a:spLocks noGrp="1"/>
          </p:cNvSpPr>
          <p:nvPr>
            <p:ph type="sldNum" sz="quarter" idx="12"/>
          </p:nvPr>
        </p:nvSpPr>
        <p:spPr/>
        <p:txBody>
          <a:bodyPr/>
          <a:lstStyle/>
          <a:p>
            <a:fld id="{213F0E2F-2C03-4E16-A2C1-0916CD3C0A35}" type="slidenum">
              <a:rPr lang="en-US" smtClean="0"/>
              <a:t>15</a:t>
            </a:fld>
            <a:endParaRPr lang="en-US"/>
          </a:p>
        </p:txBody>
      </p:sp>
    </p:spTree>
    <p:extLst>
      <p:ext uri="{BB962C8B-B14F-4D97-AF65-F5344CB8AC3E}">
        <p14:creationId xmlns:p14="http://schemas.microsoft.com/office/powerpoint/2010/main" val="360508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F2355B2-63E0-6FE4-88B5-A3F8BB4B1752}"/>
              </a:ext>
            </a:extLst>
          </p:cNvPr>
          <p:cNvSpPr>
            <a:spLocks noGrp="1"/>
          </p:cNvSpPr>
          <p:nvPr>
            <p:ph type="title"/>
          </p:nvPr>
        </p:nvSpPr>
        <p:spPr>
          <a:xfrm>
            <a:off x="572493" y="238539"/>
            <a:ext cx="11018520" cy="1434415"/>
          </a:xfrm>
        </p:spPr>
        <p:txBody>
          <a:bodyPr anchor="b">
            <a:normAutofit/>
          </a:bodyPr>
          <a:lstStyle/>
          <a:p>
            <a:r>
              <a:rPr lang="en-US" sz="5400" dirty="0"/>
              <a:t>Background</a:t>
            </a:r>
          </a:p>
        </p:txBody>
      </p:sp>
      <p:sp>
        <p:nvSpPr>
          <p:cNvPr id="1033"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BA40133E-53EA-B8AB-972E-31860134C09F}"/>
              </a:ext>
            </a:extLst>
          </p:cNvPr>
          <p:cNvSpPr>
            <a:spLocks noGrp="1"/>
          </p:cNvSpPr>
          <p:nvPr>
            <p:ph idx="1"/>
          </p:nvPr>
        </p:nvSpPr>
        <p:spPr>
          <a:xfrm>
            <a:off x="572493" y="2071316"/>
            <a:ext cx="6713552" cy="4119172"/>
          </a:xfrm>
        </p:spPr>
        <p:txBody>
          <a:bodyPr anchor="t">
            <a:normAutofit lnSpcReduction="10000"/>
          </a:bodyPr>
          <a:lstStyle/>
          <a:p>
            <a:pPr marL="0" marR="0">
              <a:spcBef>
                <a:spcPts val="0"/>
              </a:spcBef>
              <a:spcAft>
                <a:spcPts val="0"/>
              </a:spcAft>
            </a:pPr>
            <a:r>
              <a:rPr lang="en-US" sz="2200" dirty="0">
                <a:ln>
                  <a:noFill/>
                </a:ln>
                <a:effectLst/>
                <a:ea typeface="Arial Unicode MS"/>
                <a:cs typeface="Arial Unicode MS"/>
              </a:rPr>
              <a:t>A survey of merchants and non-profits was done in July 2023 and suggests a daily need in summer. This does not include any estimates for parades or events like the Lobster trap Tree which draws hundreds of visitors every day.</a:t>
            </a:r>
          </a:p>
          <a:p>
            <a:pPr marL="0" marR="0">
              <a:spcBef>
                <a:spcPts val="0"/>
              </a:spcBef>
              <a:spcAft>
                <a:spcPts val="0"/>
              </a:spcAft>
            </a:pPr>
            <a:r>
              <a:rPr lang="en-US" sz="2200" dirty="0">
                <a:ln>
                  <a:noFill/>
                </a:ln>
                <a:effectLst/>
                <a:ea typeface="Arial Unicode MS"/>
                <a:cs typeface="Arial Unicode MS"/>
              </a:rPr>
              <a:t>A two-year analysis - and two previous Taskforce committees - had identified and designed a two-bathroom option for Wad Square at a cost of $400K, of which over a $140K of funding had been raised. </a:t>
            </a:r>
            <a:endParaRPr lang="en-US" sz="2200" i="1" dirty="0">
              <a:ea typeface="Arial Unicode MS"/>
              <a:cs typeface="Arial Unicode MS"/>
            </a:endParaRPr>
          </a:p>
          <a:p>
            <a:pPr marL="0" marR="0" indent="0">
              <a:spcBef>
                <a:spcPts val="0"/>
              </a:spcBef>
              <a:spcAft>
                <a:spcPts val="0"/>
              </a:spcAft>
              <a:buNone/>
            </a:pPr>
            <a:r>
              <a:rPr lang="en-US" sz="2200" dirty="0">
                <a:ln>
                  <a:noFill/>
                </a:ln>
                <a:effectLst/>
                <a:ea typeface="Arial Unicode MS"/>
                <a:cs typeface="Arial Unicode MS"/>
              </a:rPr>
              <a:t> </a:t>
            </a:r>
          </a:p>
          <a:p>
            <a:pPr marL="0" marR="0">
              <a:spcBef>
                <a:spcPts val="0"/>
              </a:spcBef>
              <a:spcAft>
                <a:spcPts val="0"/>
              </a:spcAft>
            </a:pPr>
            <a:r>
              <a:rPr lang="en-US" sz="2200" dirty="0">
                <a:ln>
                  <a:noFill/>
                </a:ln>
                <a:effectLst/>
                <a:ea typeface="Arial Unicode MS"/>
                <a:cs typeface="Arial Unicode MS"/>
              </a:rPr>
              <a:t>However, during a community meeting held in August 2023, there were concerns raised about the location and a 3rd Taskforce was created to do another analysis of possible locations. </a:t>
            </a:r>
          </a:p>
          <a:p>
            <a:endParaRPr lang="en-US" sz="2200" dirty="0"/>
          </a:p>
        </p:txBody>
      </p:sp>
      <p:pic>
        <p:nvPicPr>
          <p:cNvPr id="1026" name="Picture 2">
            <a:extLst>
              <a:ext uri="{FF2B5EF4-FFF2-40B4-BE49-F238E27FC236}">
                <a16:creationId xmlns:a16="http://schemas.microsoft.com/office/drawing/2014/main" xmlns="" id="{FBC34F9B-195B-E418-A3F2-D9A4FB3546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98" r="80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xmlns="" id="{A9C9DA50-0165-57FE-19FC-F055EDA66903}"/>
              </a:ext>
            </a:extLst>
          </p:cNvPr>
          <p:cNvSpPr>
            <a:spLocks noGrp="1"/>
          </p:cNvSpPr>
          <p:nvPr>
            <p:ph type="sldNum" sz="quarter" idx="12"/>
          </p:nvPr>
        </p:nvSpPr>
        <p:spPr/>
        <p:txBody>
          <a:bodyPr/>
          <a:lstStyle/>
          <a:p>
            <a:fld id="{213F0E2F-2C03-4E16-A2C1-0916CD3C0A35}" type="slidenum">
              <a:rPr lang="en-US" smtClean="0"/>
              <a:t>2</a:t>
            </a:fld>
            <a:endParaRPr lang="en-US"/>
          </a:p>
        </p:txBody>
      </p:sp>
    </p:spTree>
    <p:extLst>
      <p:ext uri="{BB962C8B-B14F-4D97-AF65-F5344CB8AC3E}">
        <p14:creationId xmlns:p14="http://schemas.microsoft.com/office/powerpoint/2010/main" val="365424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0F5BC76E-50AA-E2B9-E19B-E26B1C2CD384}"/>
              </a:ext>
            </a:extLst>
          </p:cNvPr>
          <p:cNvSpPr txBox="1">
            <a:spLocks/>
          </p:cNvSpPr>
          <p:nvPr/>
        </p:nvSpPr>
        <p:spPr>
          <a:xfrm>
            <a:off x="1575775" y="2685638"/>
            <a:ext cx="10246182" cy="3705987"/>
          </a:xfrm>
          <a:prstGeom prst="rect">
            <a:avLst/>
          </a:prstGeom>
        </p:spPr>
        <p:txBody>
          <a:bodyPr vert="horz" lIns="0" tIns="0" rIns="0" bIns="0" spcCol="493776" rtlCol="0">
            <a:noAutofit/>
          </a:bodyPr>
          <a:lstStyle>
            <a:lvl1pPr marL="0" indent="0" algn="l" defTabSz="457200" rtl="0" eaLnBrk="1" latinLnBrk="0" hangingPunct="1">
              <a:lnSpc>
                <a:spcPct val="100000"/>
              </a:lnSpc>
              <a:spcBef>
                <a:spcPts val="0"/>
              </a:spcBef>
              <a:spcAft>
                <a:spcPts val="800"/>
              </a:spcAft>
              <a:buClr>
                <a:schemeClr val="tx1"/>
              </a:buClr>
              <a:buFontTx/>
              <a:buNone/>
              <a:defRPr sz="2000" kern="1200">
                <a:solidFill>
                  <a:schemeClr val="tx1"/>
                </a:solidFill>
                <a:latin typeface="+mn-lt"/>
                <a:ea typeface="+mn-ea"/>
                <a:cs typeface="ATT Aleck Sans" panose="020B0503020203020204" pitchFamily="34" charset="0"/>
              </a:defRPr>
            </a:lvl1pPr>
            <a:lvl2pPr marL="285750" indent="-285750" algn="l" defTabSz="457200" rtl="0" eaLnBrk="1" latinLnBrk="0" hangingPunct="1">
              <a:lnSpc>
                <a:spcPct val="100000"/>
              </a:lnSpc>
              <a:spcBef>
                <a:spcPts val="0"/>
              </a:spcBef>
              <a:spcAft>
                <a:spcPts val="800"/>
              </a:spcAft>
              <a:buClrTx/>
              <a:buFont typeface="ATT Aleck Sans" panose="020B0604020202020204" pitchFamily="34" charset="0"/>
              <a:buChar char="•"/>
              <a:defRPr sz="1400" kern="1200" baseline="0">
                <a:solidFill>
                  <a:schemeClr val="tx1"/>
                </a:solidFill>
                <a:latin typeface="+mn-lt"/>
                <a:ea typeface="+mn-ea"/>
                <a:cs typeface="ATT Aleck Sans" panose="020B0503020203020204" pitchFamily="34" charset="0"/>
              </a:defRPr>
            </a:lvl2pPr>
            <a:lvl3pPr marL="457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3pPr>
            <a:lvl4pPr marL="685800" indent="-228600" algn="l" defTabSz="457200" rtl="0" eaLnBrk="1" latinLnBrk="0" hangingPunct="1">
              <a:lnSpc>
                <a:spcPct val="100000"/>
              </a:lnSpc>
              <a:spcBef>
                <a:spcPts val="0"/>
              </a:spcBef>
              <a:spcAft>
                <a:spcPts val="800"/>
              </a:spcAft>
              <a:buClrTx/>
              <a:buSzPct val="75000"/>
              <a:buFont typeface="ATT Aleck Sans" panose="05000000000000000000" pitchFamily="2" charset="2"/>
              <a:buChar char="§"/>
              <a:defRPr sz="1400" kern="1200">
                <a:solidFill>
                  <a:schemeClr val="tx1"/>
                </a:solidFill>
                <a:latin typeface="+mn-lt"/>
                <a:ea typeface="+mn-ea"/>
                <a:cs typeface="ATT Aleck Sans" panose="020B0503020203020204" pitchFamily="34" charset="0"/>
              </a:defRPr>
            </a:lvl4pPr>
            <a:lvl5pPr marL="914400" indent="-228600" algn="l" defTabSz="457200" rtl="0" eaLnBrk="1" latinLnBrk="0" hangingPunct="1">
              <a:lnSpc>
                <a:spcPct val="100000"/>
              </a:lnSpc>
              <a:spcBef>
                <a:spcPts val="0"/>
              </a:spcBef>
              <a:spcAft>
                <a:spcPts val="800"/>
              </a:spcAft>
              <a:buClrTx/>
              <a:buSzPct val="60000"/>
              <a:buFont typeface="ATT Aleck Sans" panose="02070309020205020404" pitchFamily="49" charset="0"/>
              <a:buChar char="o"/>
              <a:defRPr sz="1400" kern="1200">
                <a:solidFill>
                  <a:schemeClr val="tx1"/>
                </a:solidFill>
                <a:latin typeface="+mn-lt"/>
                <a:ea typeface="+mn-ea"/>
                <a:cs typeface="ATT Aleck Sans" panose="020B0503020203020204" pitchFamily="34" charset="0"/>
              </a:defRPr>
            </a:lvl5pPr>
            <a:lvl6pPr marL="11430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baseline="0">
                <a:solidFill>
                  <a:schemeClr val="tx1"/>
                </a:solidFill>
                <a:latin typeface="+mn-lt"/>
                <a:ea typeface="+mn-ea"/>
                <a:cs typeface="ATT Aleck Sans" panose="020B0503020203020204" pitchFamily="34" charset="0"/>
              </a:defRPr>
            </a:lvl6pPr>
            <a:lvl7pPr marL="13716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ATT Aleck Sans" panose="020B0503020203020204" pitchFamily="34" charset="0"/>
              </a:defRPr>
            </a:lvl7pPr>
            <a:lvl8pPr marL="16002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8pPr>
            <a:lvl9pPr marL="1828800" indent="-228600" algn="l" defTabSz="457200" rtl="0" eaLnBrk="1" latinLnBrk="0" hangingPunct="1">
              <a:lnSpc>
                <a:spcPct val="100000"/>
              </a:lnSpc>
              <a:spcBef>
                <a:spcPts val="0"/>
              </a:spcBef>
              <a:spcAft>
                <a:spcPts val="800"/>
              </a:spcAft>
              <a:buClrTx/>
              <a:buFont typeface="ATT Aleck Sans" panose="020F0502020204030204" pitchFamily="34" charset="0"/>
              <a:buChar char="†"/>
              <a:defRPr sz="1400" kern="1200">
                <a:solidFill>
                  <a:schemeClr val="tx1"/>
                </a:solidFill>
                <a:latin typeface="+mn-lt"/>
                <a:ea typeface="+mn-ea"/>
                <a:cs typeface="+mn-cs"/>
              </a:defRPr>
            </a:lvl9pPr>
          </a:lstStyle>
          <a:p>
            <a:pPr>
              <a:spcAft>
                <a:spcPts val="1800"/>
              </a:spcAft>
            </a:pPr>
            <a:r>
              <a:rPr lang="en-US" sz="1800" b="1" i="1" dirty="0">
                <a:latin typeface="Calibri" panose="020F0502020204030204" pitchFamily="34" charset="0"/>
                <a:cs typeface="Calibri" panose="020F0502020204030204" pitchFamily="34" charset="0"/>
              </a:rPr>
              <a:t>Optimal solution- </a:t>
            </a:r>
            <a:r>
              <a:rPr lang="en-US" sz="1800" dirty="0">
                <a:latin typeface="Calibri" panose="020F0502020204030204" pitchFamily="34" charset="0"/>
                <a:cs typeface="Calibri" panose="020F0502020204030204" pitchFamily="34" charset="0"/>
              </a:rPr>
              <a:t>In an ideal world unisex restroom(s) could include a toilet or two, sink, baby-changing station, urinal, bottle filling station and or drinking fountain and a dog bowl filler</a:t>
            </a:r>
          </a:p>
          <a:p>
            <a:pPr>
              <a:spcAft>
                <a:spcPts val="1800"/>
              </a:spcAft>
            </a:pPr>
            <a:r>
              <a:rPr lang="en-US" sz="1800" b="1" i="1" dirty="0">
                <a:latin typeface="Calibri" panose="020F0502020204030204" pitchFamily="34" charset="0"/>
                <a:cs typeface="Calibri" panose="020F0502020204030204" pitchFamily="34" charset="0"/>
              </a:rPr>
              <a:t>Selection Criteria </a:t>
            </a:r>
            <a:r>
              <a:rPr lang="en-US" sz="1800" dirty="0">
                <a:latin typeface="Calibri" panose="020F0502020204030204" pitchFamily="34" charset="0"/>
                <a:cs typeface="Calibri" panose="020F0502020204030204" pitchFamily="34" charset="0"/>
              </a:rPr>
              <a:t> each location focused on the needs of the Residents/Merchants and Visitors including easy, central convenient location, handicap accessibility, cost-effectiveness, infrastructure (water, sewer, electricity) attractive, safety, impact on neighbors, flood plain, community support.</a:t>
            </a:r>
          </a:p>
          <a:p>
            <a:pPr>
              <a:spcAft>
                <a:spcPts val="1800"/>
              </a:spcAft>
            </a:pPr>
            <a:r>
              <a:rPr lang="en-US" sz="1800" b="1" i="1" dirty="0">
                <a:latin typeface="Calibri" panose="020F0502020204030204" pitchFamily="34" charset="0"/>
                <a:cs typeface="Calibri" panose="020F0502020204030204" pitchFamily="34" charset="0"/>
              </a:rPr>
              <a:t>Locations to be considered </a:t>
            </a:r>
            <a:r>
              <a:rPr lang="en-US" sz="1800" dirty="0">
                <a:latin typeface="Calibri" panose="020F0502020204030204" pitchFamily="34" charset="0"/>
                <a:cs typeface="Calibri" panose="020F0502020204030204" pitchFamily="34" charset="0"/>
              </a:rPr>
              <a:t>- throughout the Borough</a:t>
            </a:r>
          </a:p>
          <a:p>
            <a:pPr>
              <a:spcAft>
                <a:spcPts val="1800"/>
              </a:spcAft>
            </a:pPr>
            <a:r>
              <a:rPr lang="en-US" sz="1800" b="1" i="1" dirty="0">
                <a:latin typeface="Calibri" panose="020F0502020204030204" pitchFamily="34" charset="0"/>
                <a:cs typeface="Calibri" panose="020F0502020204030204" pitchFamily="34" charset="0"/>
              </a:rPr>
              <a:t>Cadence of meetings </a:t>
            </a:r>
            <a:r>
              <a:rPr lang="en-US" sz="1800" dirty="0">
                <a:latin typeface="Calibri" panose="020F0502020204030204" pitchFamily="34" charset="0"/>
                <a:cs typeface="Calibri" panose="020F0502020204030204" pitchFamily="34" charset="0"/>
              </a:rPr>
              <a:t>– Thursday evenings 7-8pm Borough Hall, 26 Church St.</a:t>
            </a:r>
          </a:p>
          <a:p>
            <a:pPr>
              <a:spcAft>
                <a:spcPts val="1800"/>
              </a:spcAft>
            </a:pPr>
            <a:r>
              <a:rPr lang="en-US" sz="1800" b="1" i="1" dirty="0">
                <a:latin typeface="Calibri" panose="020F0502020204030204" pitchFamily="34" charset="0"/>
                <a:cs typeface="Calibri" panose="020F0502020204030204" pitchFamily="34" charset="0"/>
              </a:rPr>
              <a:t>Members </a:t>
            </a:r>
            <a:r>
              <a:rPr lang="en-US" sz="1800" dirty="0">
                <a:latin typeface="Calibri" panose="020F0502020204030204" pitchFamily="34" charset="0"/>
                <a:cs typeface="Calibri" panose="020F0502020204030204" pitchFamily="34" charset="0"/>
              </a:rPr>
              <a:t>– Amanda Barnes, Burgess, Kevin Bowdler, Burgess, Jesse Diggs, Annette </a:t>
            </a:r>
            <a:r>
              <a:rPr lang="en-US" sz="1800" dirty="0" err="1">
                <a:latin typeface="Calibri" panose="020F0502020204030204" pitchFamily="34" charset="0"/>
                <a:cs typeface="Calibri" panose="020F0502020204030204" pitchFamily="34" charset="0"/>
              </a:rPr>
              <a:t>Bienkowski</a:t>
            </a:r>
            <a:r>
              <a:rPr lang="en-US" sz="1800" dirty="0">
                <a:latin typeface="Calibri" panose="020F0502020204030204" pitchFamily="34" charset="0"/>
                <a:cs typeface="Calibri" panose="020F0502020204030204" pitchFamily="34" charset="0"/>
              </a:rPr>
              <a:t>(ex-officio), </a:t>
            </a:r>
            <a:r>
              <a:rPr lang="en-US" sz="1800" dirty="0" err="1">
                <a:latin typeface="Calibri" panose="020F0502020204030204" pitchFamily="34" charset="0"/>
                <a:cs typeface="Calibri" panose="020F0502020204030204" pitchFamily="34" charset="0"/>
              </a:rPr>
              <a:t>Sarael</a:t>
            </a:r>
            <a:r>
              <a:rPr lang="en-US" sz="1800" dirty="0">
                <a:latin typeface="Calibri" panose="020F0502020204030204" pitchFamily="34" charset="0"/>
                <a:cs typeface="Calibri" panose="020F0502020204030204" pitchFamily="34" charset="0"/>
              </a:rPr>
              <a:t> Sargent, Ellen Wightman, Al </a:t>
            </a:r>
            <a:r>
              <a:rPr lang="en-US" sz="1800" dirty="0" err="1">
                <a:latin typeface="Calibri" panose="020F0502020204030204" pitchFamily="34" charset="0"/>
                <a:cs typeface="Calibri" panose="020F0502020204030204" pitchFamily="34" charset="0"/>
              </a:rPr>
              <a:t>Razzano,</a:t>
            </a:r>
            <a:r>
              <a:rPr lang="en-US" sz="1800" dirty="0">
                <a:latin typeface="Calibri" panose="020F0502020204030204" pitchFamily="34" charset="0"/>
                <a:cs typeface="Calibri" panose="020F0502020204030204" pitchFamily="34" charset="0"/>
              </a:rPr>
              <a:t> Julia Leeming (ex-officio), Janet McClendon, Allegra Griffiths, Karen Von </a:t>
            </a:r>
            <a:r>
              <a:rPr lang="en-US" sz="1800" dirty="0" err="1">
                <a:latin typeface="Calibri" panose="020F0502020204030204" pitchFamily="34" charset="0"/>
                <a:cs typeface="Calibri" panose="020F0502020204030204" pitchFamily="34" charset="0"/>
              </a:rPr>
              <a:t>Ruffer</a:t>
            </a:r>
            <a:r>
              <a:rPr lang="en-US" sz="1800" dirty="0">
                <a:latin typeface="Calibri" panose="020F0502020204030204" pitchFamily="34" charset="0"/>
                <a:cs typeface="Calibri" panose="020F0502020204030204" pitchFamily="34" charset="0"/>
              </a:rPr>
              <a:t> Hills, Tim Olson, Chuck Hartmann, Jean Fiore, Michael </a:t>
            </a:r>
            <a:r>
              <a:rPr lang="en-US" sz="1800" dirty="0" err="1">
                <a:latin typeface="Calibri" panose="020F0502020204030204" pitchFamily="34" charset="0"/>
                <a:cs typeface="Calibri" panose="020F0502020204030204" pitchFamily="34" charset="0"/>
              </a:rPr>
              <a:t>Schefers</a:t>
            </a:r>
            <a:r>
              <a:rPr lang="en-US" sz="1800" dirty="0">
                <a:latin typeface="Calibri" panose="020F0502020204030204" pitchFamily="34" charset="0"/>
                <a:cs typeface="Calibri" panose="020F0502020204030204" pitchFamily="34" charset="0"/>
              </a:rPr>
              <a:t>,(ex-officio)</a:t>
            </a:r>
          </a:p>
          <a:p>
            <a:pPr>
              <a:spcAft>
                <a:spcPts val="1800"/>
              </a:spcAft>
            </a:pPr>
            <a:endParaRPr lang="en-US" sz="1800" dirty="0">
              <a:latin typeface="Calibri" panose="020F0502020204030204" pitchFamily="34" charset="0"/>
              <a:cs typeface="Calibri" panose="020F0502020204030204" pitchFamily="34" charset="0"/>
            </a:endParaRPr>
          </a:p>
          <a:p>
            <a:pPr>
              <a:spcAft>
                <a:spcPts val="1800"/>
              </a:spcAft>
            </a:pPr>
            <a:endParaRPr lang="en-US" sz="1800" dirty="0">
              <a:latin typeface="Calibri" panose="020F0502020204030204" pitchFamily="34" charset="0"/>
              <a:cs typeface="Calibri" panose="020F0502020204030204" pitchFamily="34" charset="0"/>
            </a:endParaRPr>
          </a:p>
        </p:txBody>
      </p:sp>
      <p:sp>
        <p:nvSpPr>
          <p:cNvPr id="3" name="Freeform 480">
            <a:extLst>
              <a:ext uri="{FF2B5EF4-FFF2-40B4-BE49-F238E27FC236}">
                <a16:creationId xmlns:a16="http://schemas.microsoft.com/office/drawing/2014/main" xmlns="" id="{67BDF7BE-3C5E-B83A-27F6-477EB253B1E6}"/>
              </a:ext>
            </a:extLst>
          </p:cNvPr>
          <p:cNvSpPr/>
          <p:nvPr/>
        </p:nvSpPr>
        <p:spPr>
          <a:xfrm>
            <a:off x="912681" y="2682635"/>
            <a:ext cx="365760" cy="365760"/>
          </a:xfrm>
          <a:custGeom>
            <a:avLst/>
            <a:gdLst>
              <a:gd name="connsiteX0" fmla="*/ 253365 w 253468"/>
              <a:gd name="connsiteY0" fmla="*/ 191626 h 228172"/>
              <a:gd name="connsiteX1" fmla="*/ 253365 w 253468"/>
              <a:gd name="connsiteY1" fmla="*/ 196128 h 228172"/>
              <a:gd name="connsiteX2" fmla="*/ 185478 w 253468"/>
              <a:gd name="connsiteY2" fmla="*/ 228167 h 228172"/>
              <a:gd name="connsiteX3" fmla="*/ 147205 w 253468"/>
              <a:gd name="connsiteY3" fmla="*/ 222712 h 228172"/>
              <a:gd name="connsiteX4" fmla="*/ 117591 w 253468"/>
              <a:gd name="connsiteY4" fmla="*/ 196128 h 228172"/>
              <a:gd name="connsiteX5" fmla="*/ 118023 w 253468"/>
              <a:gd name="connsiteY5" fmla="*/ 191626 h 228172"/>
              <a:gd name="connsiteX6" fmla="*/ 119669 w 253468"/>
              <a:gd name="connsiteY6" fmla="*/ 182187 h 228172"/>
              <a:gd name="connsiteX7" fmla="*/ 128328 w 253468"/>
              <a:gd name="connsiteY7" fmla="*/ 145040 h 228172"/>
              <a:gd name="connsiteX8" fmla="*/ 132917 w 253468"/>
              <a:gd name="connsiteY8" fmla="*/ 133263 h 228172"/>
              <a:gd name="connsiteX9" fmla="*/ 134995 w 253468"/>
              <a:gd name="connsiteY9" fmla="*/ 129713 h 228172"/>
              <a:gd name="connsiteX10" fmla="*/ 164350 w 253468"/>
              <a:gd name="connsiteY10" fmla="*/ 113694 h 228172"/>
              <a:gd name="connsiteX11" fmla="*/ 165042 w 253468"/>
              <a:gd name="connsiteY11" fmla="*/ 113694 h 228172"/>
              <a:gd name="connsiteX12" fmla="*/ 164003 w 253468"/>
              <a:gd name="connsiteY12" fmla="*/ 113001 h 228172"/>
              <a:gd name="connsiteX13" fmla="*/ 147291 w 253468"/>
              <a:gd name="connsiteY13" fmla="*/ 81482 h 228172"/>
              <a:gd name="connsiteX14" fmla="*/ 187253 w 253468"/>
              <a:gd name="connsiteY14" fmla="*/ 45157 h 228172"/>
              <a:gd name="connsiteX15" fmla="*/ 223578 w 253468"/>
              <a:gd name="connsiteY15" fmla="*/ 81482 h 228172"/>
              <a:gd name="connsiteX16" fmla="*/ 222019 w 253468"/>
              <a:gd name="connsiteY16" fmla="*/ 91960 h 228172"/>
              <a:gd name="connsiteX17" fmla="*/ 206433 w 253468"/>
              <a:gd name="connsiteY17" fmla="*/ 113261 h 228172"/>
              <a:gd name="connsiteX18" fmla="*/ 205827 w 253468"/>
              <a:gd name="connsiteY18" fmla="*/ 113694 h 228172"/>
              <a:gd name="connsiteX19" fmla="*/ 205827 w 253468"/>
              <a:gd name="connsiteY19" fmla="*/ 113694 h 228172"/>
              <a:gd name="connsiteX20" fmla="*/ 237605 w 253468"/>
              <a:gd name="connsiteY20" fmla="*/ 133437 h 228172"/>
              <a:gd name="connsiteX21" fmla="*/ 250941 w 253468"/>
              <a:gd name="connsiteY21" fmla="*/ 182274 h 228172"/>
              <a:gd name="connsiteX22" fmla="*/ 253365 w 253468"/>
              <a:gd name="connsiteY22" fmla="*/ 191626 h 228172"/>
              <a:gd name="connsiteX23" fmla="*/ 116465 w 253468"/>
              <a:gd name="connsiteY23" fmla="*/ 141316 h 228172"/>
              <a:gd name="connsiteX24" fmla="*/ 121747 w 253468"/>
              <a:gd name="connsiteY24" fmla="*/ 127808 h 228172"/>
              <a:gd name="connsiteX25" fmla="*/ 125124 w 253468"/>
              <a:gd name="connsiteY25" fmla="*/ 122353 h 228172"/>
              <a:gd name="connsiteX26" fmla="*/ 129193 w 253468"/>
              <a:gd name="connsiteY26" fmla="*/ 117677 h 228172"/>
              <a:gd name="connsiteX27" fmla="*/ 120534 w 253468"/>
              <a:gd name="connsiteY27" fmla="*/ 89535 h 228172"/>
              <a:gd name="connsiteX28" fmla="*/ 88756 w 253468"/>
              <a:gd name="connsiteY28" fmla="*/ 69879 h 228172"/>
              <a:gd name="connsiteX29" fmla="*/ 88323 w 253468"/>
              <a:gd name="connsiteY29" fmla="*/ 69879 h 228172"/>
              <a:gd name="connsiteX30" fmla="*/ 88929 w 253468"/>
              <a:gd name="connsiteY30" fmla="*/ 69879 h 228172"/>
              <a:gd name="connsiteX31" fmla="*/ 104602 w 253468"/>
              <a:gd name="connsiteY31" fmla="*/ 48491 h 228172"/>
              <a:gd name="connsiteX32" fmla="*/ 106074 w 253468"/>
              <a:gd name="connsiteY32" fmla="*/ 38100 h 228172"/>
              <a:gd name="connsiteX33" fmla="*/ 67974 w 253468"/>
              <a:gd name="connsiteY33" fmla="*/ 0 h 228172"/>
              <a:gd name="connsiteX34" fmla="*/ 29874 w 253468"/>
              <a:gd name="connsiteY34" fmla="*/ 38100 h 228172"/>
              <a:gd name="connsiteX35" fmla="*/ 46586 w 253468"/>
              <a:gd name="connsiteY35" fmla="*/ 69532 h 228172"/>
              <a:gd name="connsiteX36" fmla="*/ 47625 w 253468"/>
              <a:gd name="connsiteY36" fmla="*/ 70312 h 228172"/>
              <a:gd name="connsiteX37" fmla="*/ 46846 w 253468"/>
              <a:gd name="connsiteY37" fmla="*/ 70312 h 228172"/>
              <a:gd name="connsiteX38" fmla="*/ 17492 w 253468"/>
              <a:gd name="connsiteY38" fmla="*/ 86331 h 228172"/>
              <a:gd name="connsiteX39" fmla="*/ 15413 w 253468"/>
              <a:gd name="connsiteY39" fmla="*/ 89795 h 228172"/>
              <a:gd name="connsiteX40" fmla="*/ 10824 w 253468"/>
              <a:gd name="connsiteY40" fmla="*/ 101658 h 228172"/>
              <a:gd name="connsiteX41" fmla="*/ 2165 w 253468"/>
              <a:gd name="connsiteY41" fmla="*/ 138805 h 228172"/>
              <a:gd name="connsiteX42" fmla="*/ 520 w 253468"/>
              <a:gd name="connsiteY42" fmla="*/ 148244 h 228172"/>
              <a:gd name="connsiteX43" fmla="*/ 0 w 253468"/>
              <a:gd name="connsiteY43" fmla="*/ 152746 h 228172"/>
              <a:gd name="connsiteX44" fmla="*/ 29701 w 253468"/>
              <a:gd name="connsiteY44" fmla="*/ 179243 h 228172"/>
              <a:gd name="connsiteX45" fmla="*/ 67974 w 253468"/>
              <a:gd name="connsiteY45" fmla="*/ 184785 h 228172"/>
              <a:gd name="connsiteX46" fmla="*/ 108239 w 253468"/>
              <a:gd name="connsiteY46" fmla="*/ 178550 h 228172"/>
              <a:gd name="connsiteX47" fmla="*/ 116465 w 253468"/>
              <a:gd name="connsiteY47" fmla="*/ 141316 h 22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3468" h="228172">
                <a:moveTo>
                  <a:pt x="253365" y="191626"/>
                </a:moveTo>
                <a:cubicBezTo>
                  <a:pt x="253504" y="193124"/>
                  <a:pt x="253504" y="194630"/>
                  <a:pt x="253365" y="196128"/>
                </a:cubicBezTo>
                <a:cubicBezTo>
                  <a:pt x="253365" y="213447"/>
                  <a:pt x="223145" y="228167"/>
                  <a:pt x="185478" y="228167"/>
                </a:cubicBezTo>
                <a:cubicBezTo>
                  <a:pt x="172515" y="228288"/>
                  <a:pt x="159613" y="226453"/>
                  <a:pt x="147205" y="222712"/>
                </a:cubicBezTo>
                <a:cubicBezTo>
                  <a:pt x="129280" y="216910"/>
                  <a:pt x="117591" y="207212"/>
                  <a:pt x="117591" y="196128"/>
                </a:cubicBezTo>
                <a:cubicBezTo>
                  <a:pt x="117608" y="194622"/>
                  <a:pt x="117755" y="193115"/>
                  <a:pt x="118023" y="191626"/>
                </a:cubicBezTo>
                <a:cubicBezTo>
                  <a:pt x="118023" y="189288"/>
                  <a:pt x="118976" y="185997"/>
                  <a:pt x="119669" y="182187"/>
                </a:cubicBezTo>
                <a:cubicBezTo>
                  <a:pt x="121782" y="169640"/>
                  <a:pt x="124674" y="157232"/>
                  <a:pt x="128328" y="145040"/>
                </a:cubicBezTo>
                <a:cubicBezTo>
                  <a:pt x="129523" y="140987"/>
                  <a:pt x="131055" y="137048"/>
                  <a:pt x="132917" y="133263"/>
                </a:cubicBezTo>
                <a:cubicBezTo>
                  <a:pt x="133480" y="132008"/>
                  <a:pt x="134173" y="130822"/>
                  <a:pt x="134995" y="129713"/>
                </a:cubicBezTo>
                <a:cubicBezTo>
                  <a:pt x="142641" y="121158"/>
                  <a:pt x="153015" y="115495"/>
                  <a:pt x="164350" y="113694"/>
                </a:cubicBezTo>
                <a:lnTo>
                  <a:pt x="165042" y="113694"/>
                </a:lnTo>
                <a:lnTo>
                  <a:pt x="164003" y="113001"/>
                </a:lnTo>
                <a:cubicBezTo>
                  <a:pt x="153604" y="105875"/>
                  <a:pt x="147352" y="94090"/>
                  <a:pt x="147291" y="81482"/>
                </a:cubicBezTo>
                <a:cubicBezTo>
                  <a:pt x="148296" y="60415"/>
                  <a:pt x="166185" y="44153"/>
                  <a:pt x="187253" y="45157"/>
                </a:cubicBezTo>
                <a:cubicBezTo>
                  <a:pt x="206909" y="46092"/>
                  <a:pt x="222643" y="61817"/>
                  <a:pt x="223578" y="81482"/>
                </a:cubicBezTo>
                <a:cubicBezTo>
                  <a:pt x="223595" y="85032"/>
                  <a:pt x="223076" y="88565"/>
                  <a:pt x="222019" y="91960"/>
                </a:cubicBezTo>
                <a:cubicBezTo>
                  <a:pt x="219525" y="100688"/>
                  <a:pt x="214001" y="108247"/>
                  <a:pt x="206433" y="113261"/>
                </a:cubicBezTo>
                <a:lnTo>
                  <a:pt x="205827" y="113694"/>
                </a:lnTo>
                <a:lnTo>
                  <a:pt x="205827" y="113694"/>
                </a:lnTo>
                <a:cubicBezTo>
                  <a:pt x="221673" y="117244"/>
                  <a:pt x="233623" y="124518"/>
                  <a:pt x="237605" y="133437"/>
                </a:cubicBezTo>
                <a:cubicBezTo>
                  <a:pt x="243961" y="149135"/>
                  <a:pt x="248429" y="165527"/>
                  <a:pt x="250941" y="182274"/>
                </a:cubicBezTo>
                <a:cubicBezTo>
                  <a:pt x="252413" y="186170"/>
                  <a:pt x="252932" y="189461"/>
                  <a:pt x="253365" y="191626"/>
                </a:cubicBezTo>
                <a:close/>
                <a:moveTo>
                  <a:pt x="116465" y="141316"/>
                </a:moveTo>
                <a:cubicBezTo>
                  <a:pt x="117877" y="136684"/>
                  <a:pt x="119643" y="132164"/>
                  <a:pt x="121747" y="127808"/>
                </a:cubicBezTo>
                <a:cubicBezTo>
                  <a:pt x="122708" y="125895"/>
                  <a:pt x="123842" y="124067"/>
                  <a:pt x="125124" y="122353"/>
                </a:cubicBezTo>
                <a:cubicBezTo>
                  <a:pt x="126388" y="120716"/>
                  <a:pt x="127739" y="119149"/>
                  <a:pt x="129193" y="117677"/>
                </a:cubicBezTo>
                <a:cubicBezTo>
                  <a:pt x="127315" y="108013"/>
                  <a:pt x="124414" y="98584"/>
                  <a:pt x="120534" y="89535"/>
                </a:cubicBezTo>
                <a:cubicBezTo>
                  <a:pt x="116552" y="80876"/>
                  <a:pt x="104515" y="73343"/>
                  <a:pt x="88756" y="69879"/>
                </a:cubicBezTo>
                <a:lnTo>
                  <a:pt x="88323" y="69879"/>
                </a:lnTo>
                <a:lnTo>
                  <a:pt x="88929" y="69879"/>
                </a:lnTo>
                <a:cubicBezTo>
                  <a:pt x="96532" y="64839"/>
                  <a:pt x="102082" y="57254"/>
                  <a:pt x="104602" y="48491"/>
                </a:cubicBezTo>
                <a:cubicBezTo>
                  <a:pt x="105580" y="45114"/>
                  <a:pt x="106074" y="41616"/>
                  <a:pt x="106074" y="38100"/>
                </a:cubicBezTo>
                <a:cubicBezTo>
                  <a:pt x="106074" y="17058"/>
                  <a:pt x="89016" y="0"/>
                  <a:pt x="67974" y="0"/>
                </a:cubicBezTo>
                <a:cubicBezTo>
                  <a:pt x="46932" y="0"/>
                  <a:pt x="29874" y="17058"/>
                  <a:pt x="29874" y="38100"/>
                </a:cubicBezTo>
                <a:cubicBezTo>
                  <a:pt x="29779" y="50725"/>
                  <a:pt x="36065" y="62545"/>
                  <a:pt x="46586" y="69532"/>
                </a:cubicBezTo>
                <a:lnTo>
                  <a:pt x="47625" y="70312"/>
                </a:lnTo>
                <a:lnTo>
                  <a:pt x="46846" y="70312"/>
                </a:lnTo>
                <a:cubicBezTo>
                  <a:pt x="35494" y="72078"/>
                  <a:pt x="25120" y="77741"/>
                  <a:pt x="17492" y="86331"/>
                </a:cubicBezTo>
                <a:cubicBezTo>
                  <a:pt x="16652" y="87396"/>
                  <a:pt x="15959" y="88557"/>
                  <a:pt x="15413" y="89795"/>
                </a:cubicBezTo>
                <a:cubicBezTo>
                  <a:pt x="13577" y="93622"/>
                  <a:pt x="12045" y="97588"/>
                  <a:pt x="10824" y="101658"/>
                </a:cubicBezTo>
                <a:cubicBezTo>
                  <a:pt x="7196" y="113858"/>
                  <a:pt x="4304" y="126258"/>
                  <a:pt x="2165" y="138805"/>
                </a:cubicBezTo>
                <a:cubicBezTo>
                  <a:pt x="1386" y="142529"/>
                  <a:pt x="952" y="145819"/>
                  <a:pt x="520" y="148244"/>
                </a:cubicBezTo>
                <a:cubicBezTo>
                  <a:pt x="173" y="149716"/>
                  <a:pt x="0" y="151231"/>
                  <a:pt x="0" y="152746"/>
                </a:cubicBezTo>
                <a:cubicBezTo>
                  <a:pt x="0" y="163743"/>
                  <a:pt x="11776" y="173442"/>
                  <a:pt x="29701" y="179243"/>
                </a:cubicBezTo>
                <a:cubicBezTo>
                  <a:pt x="42100" y="183019"/>
                  <a:pt x="55011" y="184889"/>
                  <a:pt x="67974" y="184785"/>
                </a:cubicBezTo>
                <a:cubicBezTo>
                  <a:pt x="81647" y="184924"/>
                  <a:pt x="95250" y="182819"/>
                  <a:pt x="108239" y="178550"/>
                </a:cubicBezTo>
                <a:cubicBezTo>
                  <a:pt x="110196" y="165977"/>
                  <a:pt x="112941" y="153543"/>
                  <a:pt x="116465" y="141316"/>
                </a:cubicBezTo>
                <a:close/>
              </a:path>
            </a:pathLst>
          </a:custGeom>
          <a:solidFill>
            <a:srgbClr val="337ACE"/>
          </a:solidFill>
          <a:ln w="8653" cap="flat">
            <a:noFill/>
            <a:prstDash val="solid"/>
            <a:miter/>
          </a:ln>
        </p:spPr>
        <p:txBody>
          <a:bodyPr rtlCol="0" anchor="ctr"/>
          <a:lstStyle/>
          <a:p>
            <a:endParaRPr lang="en-US"/>
          </a:p>
        </p:txBody>
      </p:sp>
      <p:pic>
        <p:nvPicPr>
          <p:cNvPr id="5" name="Graphic 4" descr="Bullseye with solid fill">
            <a:extLst>
              <a:ext uri="{FF2B5EF4-FFF2-40B4-BE49-F238E27FC236}">
                <a16:creationId xmlns:a16="http://schemas.microsoft.com/office/drawing/2014/main" xmlns="" id="{03608762-2239-35FC-AD82-EB627863390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91905" y="3429546"/>
            <a:ext cx="596769" cy="594317"/>
          </a:xfrm>
          <a:prstGeom prst="rect">
            <a:avLst/>
          </a:prstGeom>
        </p:spPr>
      </p:pic>
      <p:pic>
        <p:nvPicPr>
          <p:cNvPr id="6" name="Graphic 5" descr="Home with solid fill">
            <a:extLst>
              <a:ext uri="{FF2B5EF4-FFF2-40B4-BE49-F238E27FC236}">
                <a16:creationId xmlns:a16="http://schemas.microsoft.com/office/drawing/2014/main" xmlns="" id="{84F1AC7D-A57B-35CE-7BC9-3CE16BD76C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65776" y="4361673"/>
            <a:ext cx="534129" cy="493400"/>
          </a:xfrm>
          <a:prstGeom prst="rect">
            <a:avLst/>
          </a:prstGeom>
        </p:spPr>
      </p:pic>
      <p:pic>
        <p:nvPicPr>
          <p:cNvPr id="7" name="Graphic 6" descr="Daily calendar with solid fill">
            <a:extLst>
              <a:ext uri="{FF2B5EF4-FFF2-40B4-BE49-F238E27FC236}">
                <a16:creationId xmlns:a16="http://schemas.microsoft.com/office/drawing/2014/main" xmlns="" id="{03F78222-B121-6370-F540-27A19F2F299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82175" y="4915393"/>
            <a:ext cx="501333" cy="566924"/>
          </a:xfrm>
          <a:prstGeom prst="rect">
            <a:avLst/>
          </a:prstGeom>
        </p:spPr>
      </p:pic>
      <p:pic>
        <p:nvPicPr>
          <p:cNvPr id="8" name="Graphic 7" descr="Group of women with solid fill">
            <a:extLst>
              <a:ext uri="{FF2B5EF4-FFF2-40B4-BE49-F238E27FC236}">
                <a16:creationId xmlns:a16="http://schemas.microsoft.com/office/drawing/2014/main" xmlns="" id="{122B050E-4DA3-F2DA-1397-35E587130DF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82175" y="5662779"/>
            <a:ext cx="566924" cy="566924"/>
          </a:xfrm>
          <a:prstGeom prst="rect">
            <a:avLst/>
          </a:prstGeom>
        </p:spPr>
      </p:pic>
      <p:sp>
        <p:nvSpPr>
          <p:cNvPr id="9" name="Rectangle 8">
            <a:extLst>
              <a:ext uri="{FF2B5EF4-FFF2-40B4-BE49-F238E27FC236}">
                <a16:creationId xmlns:a16="http://schemas.microsoft.com/office/drawing/2014/main" xmlns="" id="{23EE34F9-E5EC-AAD4-D6A8-D0F72016422A}"/>
              </a:ext>
            </a:extLst>
          </p:cNvPr>
          <p:cNvSpPr/>
          <p:nvPr/>
        </p:nvSpPr>
        <p:spPr>
          <a:xfrm>
            <a:off x="744279" y="2054500"/>
            <a:ext cx="10808695" cy="449756"/>
          </a:xfrm>
          <a:prstGeom prst="rect">
            <a:avLst/>
          </a:prstGeom>
          <a:solidFill>
            <a:schemeClr val="tx1"/>
          </a:solidFill>
          <a:ln w="12700">
            <a:noFill/>
          </a:ln>
        </p:spPr>
        <p:style>
          <a:lnRef idx="0">
            <a:schemeClr val="dk1"/>
          </a:lnRef>
          <a:fillRef idx="1">
            <a:schemeClr val="accent1"/>
          </a:fillRef>
          <a:effectRef idx="0">
            <a:schemeClr val="dk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rmAutofit lnSpcReduction="10000"/>
          </a:bodyPr>
          <a:lstStyle/>
          <a:p>
            <a:pPr marL="0" marR="0" indent="0" algn="l" defTabSz="457200" rtl="0" eaLnBrk="1" fontAlgn="auto" latinLnBrk="0" hangingPunct="1">
              <a:lnSpc>
                <a:spcPct val="100000"/>
              </a:lnSpc>
              <a:spcBef>
                <a:spcPts val="0"/>
              </a:spcBef>
              <a:spcAft>
                <a:spcPts val="800"/>
              </a:spcAft>
              <a:buClr>
                <a:schemeClr val="bg1"/>
              </a:buClr>
              <a:buSzTx/>
              <a:buFont typeface="ATT Aleck Sans" panose="020B0604020202020204" pitchFamily="34" charset="0"/>
              <a:buNone/>
              <a:tabLst/>
            </a:pPr>
            <a:r>
              <a:rPr kumimoji="0" lang="en-US" b="1" i="0" u="none" strike="noStrike" kern="1200" cap="none" spc="100" normalizeH="0" baseline="0" noProof="0" dirty="0">
                <a:ln>
                  <a:noFill/>
                </a:ln>
                <a:solidFill>
                  <a:schemeClr val="bg1"/>
                </a:solidFill>
                <a:effectLst/>
                <a:uLnTx/>
                <a:uFillTx/>
                <a:latin typeface="Calibri" panose="020F0502020204030204" pitchFamily="34" charset="0"/>
                <a:cs typeface="Calibri" panose="020F0502020204030204" pitchFamily="34" charset="0"/>
              </a:rPr>
              <a:t>Opportunity/Focus/Criteria for Comfort Station:</a:t>
            </a:r>
          </a:p>
        </p:txBody>
      </p:sp>
      <p:sp>
        <p:nvSpPr>
          <p:cNvPr id="10" name="Content Placeholder 2">
            <a:extLst>
              <a:ext uri="{FF2B5EF4-FFF2-40B4-BE49-F238E27FC236}">
                <a16:creationId xmlns:a16="http://schemas.microsoft.com/office/drawing/2014/main" xmlns="" id="{27FED585-932B-ED8A-5B48-33D2C93BFCB1}"/>
              </a:ext>
            </a:extLst>
          </p:cNvPr>
          <p:cNvSpPr txBox="1">
            <a:spLocks/>
          </p:cNvSpPr>
          <p:nvPr/>
        </p:nvSpPr>
        <p:spPr>
          <a:xfrm>
            <a:off x="613162" y="1343091"/>
            <a:ext cx="11211339" cy="621678"/>
          </a:xfrm>
          <a:prstGeom prst="rect">
            <a:avLst/>
          </a:prstGeom>
          <a:solidFill>
            <a:schemeClr val="bg1"/>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0" lang="en-US"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objective of the task force -</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find permanent public bathroom solutions(s) for Stonington Borough that are acceptable to its residents</a:t>
            </a:r>
            <a:endParaRPr lang="en-US" i="1" dirty="0">
              <a:latin typeface="Calibri" panose="020F0502020204030204" pitchFamily="34" charset="0"/>
              <a:cs typeface="Calibri" panose="020F0502020204030204" pitchFamily="34" charset="0"/>
            </a:endParaRPr>
          </a:p>
        </p:txBody>
      </p:sp>
      <p:sp>
        <p:nvSpPr>
          <p:cNvPr id="11" name="Title 1">
            <a:extLst>
              <a:ext uri="{FF2B5EF4-FFF2-40B4-BE49-F238E27FC236}">
                <a16:creationId xmlns:a16="http://schemas.microsoft.com/office/drawing/2014/main" xmlns="" id="{8B5449C6-A75A-FEF8-289B-01FFA85C7D98}"/>
              </a:ext>
            </a:extLst>
          </p:cNvPr>
          <p:cNvSpPr txBox="1">
            <a:spLocks/>
          </p:cNvSpPr>
          <p:nvPr/>
        </p:nvSpPr>
        <p:spPr>
          <a:xfrm>
            <a:off x="697644" y="649370"/>
            <a:ext cx="10118183" cy="10619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latin typeface="Calibri" panose="020F0502020204030204" pitchFamily="34" charset="0"/>
                <a:cs typeface="Calibri" panose="020F0502020204030204" pitchFamily="34" charset="0"/>
              </a:rPr>
              <a:t>Comfort station Task force Objective</a:t>
            </a:r>
          </a:p>
        </p:txBody>
      </p:sp>
      <p:sp>
        <p:nvSpPr>
          <p:cNvPr id="4" name="Slide Number Placeholder 3">
            <a:extLst>
              <a:ext uri="{FF2B5EF4-FFF2-40B4-BE49-F238E27FC236}">
                <a16:creationId xmlns:a16="http://schemas.microsoft.com/office/drawing/2014/main" xmlns="" id="{A9668952-5D4B-8DDF-74EF-1B4142D43E11}"/>
              </a:ext>
            </a:extLst>
          </p:cNvPr>
          <p:cNvSpPr>
            <a:spLocks noGrp="1"/>
          </p:cNvSpPr>
          <p:nvPr>
            <p:ph type="sldNum" sz="quarter" idx="12"/>
          </p:nvPr>
        </p:nvSpPr>
        <p:spPr/>
        <p:txBody>
          <a:bodyPr/>
          <a:lstStyle/>
          <a:p>
            <a:fld id="{213F0E2F-2C03-4E16-A2C1-0916CD3C0A35}" type="slidenum">
              <a:rPr lang="en-US" smtClean="0"/>
              <a:t>3</a:t>
            </a:fld>
            <a:endParaRPr lang="en-US"/>
          </a:p>
        </p:txBody>
      </p:sp>
    </p:spTree>
    <p:extLst>
      <p:ext uri="{BB962C8B-B14F-4D97-AF65-F5344CB8AC3E}">
        <p14:creationId xmlns:p14="http://schemas.microsoft.com/office/powerpoint/2010/main" val="37779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D081A-9768-50FF-08EB-1F6380287B27}"/>
              </a:ext>
            </a:extLst>
          </p:cNvPr>
          <p:cNvSpPr txBox="1">
            <a:spLocks/>
          </p:cNvSpPr>
          <p:nvPr/>
        </p:nvSpPr>
        <p:spPr>
          <a:xfrm>
            <a:off x="971038" y="590956"/>
            <a:ext cx="11220962" cy="13481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Comfort Station Timeline/Evolution/Activities/Scope of work</a:t>
            </a:r>
            <a:endParaRPr lang="en-US" dirty="0"/>
          </a:p>
        </p:txBody>
      </p:sp>
      <p:sp>
        <p:nvSpPr>
          <p:cNvPr id="5" name="Right Arrow 26">
            <a:extLst>
              <a:ext uri="{FF2B5EF4-FFF2-40B4-BE49-F238E27FC236}">
                <a16:creationId xmlns:a16="http://schemas.microsoft.com/office/drawing/2014/main" xmlns="" id="{57B12DA8-F7D9-0F08-8FFD-D8D011F17457}"/>
              </a:ext>
            </a:extLst>
          </p:cNvPr>
          <p:cNvSpPr/>
          <p:nvPr/>
        </p:nvSpPr>
        <p:spPr>
          <a:xfrm>
            <a:off x="437638" y="3034358"/>
            <a:ext cx="11220962" cy="232718"/>
          </a:xfrm>
          <a:prstGeom prst="rightArrow">
            <a:avLst>
              <a:gd name="adj1" fmla="val 100000"/>
              <a:gd name="adj2" fmla="val 50000"/>
            </a:avLst>
          </a:prstGeom>
          <a:solidFill>
            <a:schemeClr val="accent1"/>
          </a:solidFill>
          <a:ln w="9525" cap="flat" cmpd="sng" algn="ctr">
            <a:solidFill>
              <a:schemeClr val="accent1"/>
            </a:solidFill>
            <a:prstDash val="solid"/>
          </a:ln>
          <a:effectLst/>
        </p:spPr>
        <p:txBody>
          <a:bodyPr lIns="0" tIns="0" rIns="0" bIns="0" rtlCol="0" anchor="ctr"/>
          <a:lstStyle/>
          <a:p>
            <a:pPr marL="0" marR="0" lvl="0" indent="0" algn="ctr" defTabSz="456926"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a:extLst>
              <a:ext uri="{FF2B5EF4-FFF2-40B4-BE49-F238E27FC236}">
                <a16:creationId xmlns:a16="http://schemas.microsoft.com/office/drawing/2014/main" xmlns="" id="{485581FD-CE82-6A9C-8822-9665E57BE698}"/>
              </a:ext>
            </a:extLst>
          </p:cNvPr>
          <p:cNvSpPr/>
          <p:nvPr/>
        </p:nvSpPr>
        <p:spPr>
          <a:xfrm>
            <a:off x="548338" y="2914615"/>
            <a:ext cx="585668" cy="569056"/>
          </a:xfrm>
          <a:prstGeom prst="ellipse">
            <a:avLst/>
          </a:prstGeom>
          <a:solidFill>
            <a:srgbClr val="00B0F0"/>
          </a:solidFill>
          <a:ln w="25400" cap="flat" cmpd="sng" algn="ctr">
            <a:solidFill>
              <a:srgbClr val="00B0F0"/>
            </a:solidFill>
            <a:prstDash val="solid"/>
          </a:ln>
          <a:effectLst/>
        </p:spPr>
        <p:txBody>
          <a:bodyPr lIns="0" tIns="0" rIns="0" bIns="0" rtlCol="0" anchor="ctr"/>
          <a:lstStyle/>
          <a:p>
            <a:pPr marL="0" marR="0" lvl="0" indent="0" algn="ctr" defTabSz="456926" rtl="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PF DIN Text Pro"/>
                <a:cs typeface="ATT Aleck Sans" panose="020B0503020203020204" pitchFamily="34" charset="0"/>
              </a:rPr>
              <a:t>9/21</a:t>
            </a:r>
            <a:endParaRPr kumimoji="0" lang="en-US" sz="1200" b="0" i="0" u="none" strike="noStrike" kern="0" cap="none" spc="0" normalizeH="0" baseline="0" noProof="0" dirty="0">
              <a:ln>
                <a:noFill/>
              </a:ln>
              <a:solidFill>
                <a:prstClr val="black"/>
              </a:solidFill>
              <a:effectLst/>
              <a:uLnTx/>
              <a:uFillTx/>
              <a:latin typeface="PF DIN Text Pro"/>
              <a:ea typeface="+mn-ea"/>
              <a:cs typeface="ATT Aleck Sans" panose="020B0503020203020204" pitchFamily="34" charset="0"/>
            </a:endParaRPr>
          </a:p>
        </p:txBody>
      </p:sp>
      <p:sp>
        <p:nvSpPr>
          <p:cNvPr id="7" name="Oval 6">
            <a:extLst>
              <a:ext uri="{FF2B5EF4-FFF2-40B4-BE49-F238E27FC236}">
                <a16:creationId xmlns:a16="http://schemas.microsoft.com/office/drawing/2014/main" xmlns="" id="{F645D496-FF49-604A-B688-16F1C3565F8A}"/>
              </a:ext>
            </a:extLst>
          </p:cNvPr>
          <p:cNvSpPr/>
          <p:nvPr/>
        </p:nvSpPr>
        <p:spPr>
          <a:xfrm>
            <a:off x="1834213" y="2914615"/>
            <a:ext cx="585668" cy="569056"/>
          </a:xfrm>
          <a:prstGeom prst="ellipse">
            <a:avLst/>
          </a:prstGeom>
          <a:solidFill>
            <a:srgbClr val="00B0F0"/>
          </a:solidFill>
          <a:ln w="25400" cap="flat" cmpd="sng" algn="ctr">
            <a:solidFill>
              <a:srgbClr val="00B0F0"/>
            </a:solidFill>
            <a:prstDash val="solid"/>
          </a:ln>
          <a:effectLst/>
        </p:spPr>
        <p:txBody>
          <a:bodyPr lIns="0" tIns="0" rIns="0" bIns="0" rtlCol="0" anchor="ctr"/>
          <a:lstStyle/>
          <a:p>
            <a:pPr marL="0" marR="0" lvl="0" indent="0" algn="ctr" defTabSz="456926" rtl="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PF DIN Text Pro"/>
                <a:cs typeface="ATT Aleck Sans" panose="020B0503020203020204" pitchFamily="34" charset="0"/>
              </a:rPr>
              <a:t>9/28</a:t>
            </a:r>
            <a:endParaRPr kumimoji="0" lang="en-US" sz="1200" b="0" i="0" u="none" strike="noStrike" kern="0" cap="none" spc="0" normalizeH="0" baseline="0" noProof="0" dirty="0">
              <a:ln>
                <a:noFill/>
              </a:ln>
              <a:solidFill>
                <a:prstClr val="black"/>
              </a:solidFill>
              <a:effectLst/>
              <a:uLnTx/>
              <a:uFillTx/>
              <a:latin typeface="PF DIN Text Pro"/>
              <a:ea typeface="+mn-ea"/>
              <a:cs typeface="ATT Aleck Sans" panose="020B0503020203020204" pitchFamily="34" charset="0"/>
            </a:endParaRPr>
          </a:p>
        </p:txBody>
      </p:sp>
      <p:sp>
        <p:nvSpPr>
          <p:cNvPr id="8" name="Oval 7">
            <a:extLst>
              <a:ext uri="{FF2B5EF4-FFF2-40B4-BE49-F238E27FC236}">
                <a16:creationId xmlns:a16="http://schemas.microsoft.com/office/drawing/2014/main" xmlns="" id="{1F63029C-E81A-EDE4-16A0-53E5A76881CF}"/>
              </a:ext>
            </a:extLst>
          </p:cNvPr>
          <p:cNvSpPr/>
          <p:nvPr/>
        </p:nvSpPr>
        <p:spPr>
          <a:xfrm>
            <a:off x="3148663" y="2905090"/>
            <a:ext cx="585668" cy="569056"/>
          </a:xfrm>
          <a:prstGeom prst="ellipse">
            <a:avLst/>
          </a:prstGeom>
          <a:solidFill>
            <a:srgbClr val="00B0F0"/>
          </a:solidFill>
          <a:ln w="25400" cap="flat" cmpd="sng" algn="ctr">
            <a:solidFill>
              <a:srgbClr val="00B0F0"/>
            </a:solidFill>
            <a:prstDash val="solid"/>
          </a:ln>
          <a:effectLst/>
        </p:spPr>
        <p:txBody>
          <a:bodyPr lIns="0" tIns="0" rIns="0" bIns="0" rtlCol="0" anchor="ctr"/>
          <a:lstStyle/>
          <a:p>
            <a:pPr marL="0" marR="0" lvl="0" indent="0" algn="ctr" defTabSz="456926" rtl="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PF DIN Text Pro"/>
                <a:cs typeface="ATT Aleck Sans" panose="020B0503020203020204" pitchFamily="34" charset="0"/>
              </a:rPr>
              <a:t>10/5</a:t>
            </a:r>
            <a:endParaRPr kumimoji="0" lang="en-US" sz="1200" b="0" i="0" u="none" strike="noStrike" kern="0" cap="none" spc="0" normalizeH="0" baseline="0" noProof="0" dirty="0">
              <a:ln>
                <a:noFill/>
              </a:ln>
              <a:solidFill>
                <a:prstClr val="black"/>
              </a:solidFill>
              <a:effectLst/>
              <a:uLnTx/>
              <a:uFillTx/>
              <a:latin typeface="PF DIN Text Pro"/>
              <a:ea typeface="+mn-ea"/>
              <a:cs typeface="ATT Aleck Sans" panose="020B0503020203020204" pitchFamily="34" charset="0"/>
            </a:endParaRPr>
          </a:p>
        </p:txBody>
      </p:sp>
      <p:sp>
        <p:nvSpPr>
          <p:cNvPr id="9" name="Oval 8">
            <a:extLst>
              <a:ext uri="{FF2B5EF4-FFF2-40B4-BE49-F238E27FC236}">
                <a16:creationId xmlns:a16="http://schemas.microsoft.com/office/drawing/2014/main" xmlns="" id="{E8645833-0F6A-DDFF-F82F-B29BA4291D8D}"/>
              </a:ext>
            </a:extLst>
          </p:cNvPr>
          <p:cNvSpPr/>
          <p:nvPr/>
        </p:nvSpPr>
        <p:spPr>
          <a:xfrm>
            <a:off x="4425013" y="2924140"/>
            <a:ext cx="614243" cy="569056"/>
          </a:xfrm>
          <a:prstGeom prst="ellipse">
            <a:avLst/>
          </a:prstGeom>
          <a:solidFill>
            <a:srgbClr val="00B0F0"/>
          </a:solidFill>
          <a:ln w="25400" cap="flat" cmpd="sng" algn="ctr">
            <a:solidFill>
              <a:srgbClr val="00B0F0"/>
            </a:solidFill>
            <a:prstDash val="solid"/>
          </a:ln>
          <a:effectLst/>
        </p:spPr>
        <p:txBody>
          <a:bodyPr lIns="0" tIns="0" rIns="0" bIns="0" rtlCol="0" anchor="ctr"/>
          <a:lstStyle/>
          <a:p>
            <a:pPr marL="0" marR="0" lvl="0" indent="0" algn="ctr" defTabSz="456926" rtl="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PF DIN Text Pro"/>
                <a:cs typeface="ATT Aleck Sans" panose="020B0503020203020204" pitchFamily="34" charset="0"/>
              </a:rPr>
              <a:t>10/11</a:t>
            </a:r>
            <a:endParaRPr kumimoji="0" lang="en-US" sz="1200" b="0" i="0" u="none" strike="noStrike" kern="0" cap="none" spc="0" normalizeH="0" baseline="0" noProof="0" dirty="0">
              <a:ln>
                <a:noFill/>
              </a:ln>
              <a:solidFill>
                <a:prstClr val="black"/>
              </a:solidFill>
              <a:effectLst/>
              <a:uLnTx/>
              <a:uFillTx/>
              <a:latin typeface="PF DIN Text Pro"/>
              <a:ea typeface="+mn-ea"/>
              <a:cs typeface="ATT Aleck Sans" panose="020B0503020203020204" pitchFamily="34" charset="0"/>
            </a:endParaRPr>
          </a:p>
        </p:txBody>
      </p:sp>
      <p:sp>
        <p:nvSpPr>
          <p:cNvPr id="10" name="Oval 9">
            <a:extLst>
              <a:ext uri="{FF2B5EF4-FFF2-40B4-BE49-F238E27FC236}">
                <a16:creationId xmlns:a16="http://schemas.microsoft.com/office/drawing/2014/main" xmlns="" id="{101CEAF3-FD72-EB52-F7B4-7015D5E4EF2E}"/>
              </a:ext>
            </a:extLst>
          </p:cNvPr>
          <p:cNvSpPr/>
          <p:nvPr/>
        </p:nvSpPr>
        <p:spPr>
          <a:xfrm>
            <a:off x="6063313" y="2876515"/>
            <a:ext cx="628650" cy="569056"/>
          </a:xfrm>
          <a:prstGeom prst="ellipse">
            <a:avLst/>
          </a:prstGeom>
          <a:solidFill>
            <a:srgbClr val="00B0F0"/>
          </a:solidFill>
          <a:ln w="25400" cap="flat" cmpd="sng" algn="ctr">
            <a:solidFill>
              <a:srgbClr val="00B0F0"/>
            </a:solidFill>
            <a:prstDash val="solid"/>
          </a:ln>
          <a:effectLst/>
        </p:spPr>
        <p:txBody>
          <a:bodyPr lIns="0" tIns="0" rIns="0" bIns="0" rtlCol="0" anchor="ctr"/>
          <a:lstStyle/>
          <a:p>
            <a:pPr marL="0" marR="0" lvl="0" indent="0" algn="ctr" defTabSz="456926" rtl="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PF DIN Text Pro"/>
                <a:cs typeface="ATT Aleck Sans" panose="020B0503020203020204" pitchFamily="34" charset="0"/>
              </a:rPr>
              <a:t>10/26</a:t>
            </a:r>
            <a:endParaRPr kumimoji="0" lang="en-US" sz="1200" b="0" i="0" u="none" strike="noStrike" kern="0" cap="none" spc="0" normalizeH="0" baseline="0" noProof="0" dirty="0">
              <a:ln>
                <a:noFill/>
              </a:ln>
              <a:solidFill>
                <a:prstClr val="black"/>
              </a:solidFill>
              <a:effectLst/>
              <a:uLnTx/>
              <a:uFillTx/>
              <a:latin typeface="PF DIN Text Pro"/>
              <a:ea typeface="+mn-ea"/>
              <a:cs typeface="ATT Aleck Sans" panose="020B0503020203020204" pitchFamily="34" charset="0"/>
            </a:endParaRPr>
          </a:p>
        </p:txBody>
      </p:sp>
      <p:sp>
        <p:nvSpPr>
          <p:cNvPr id="11" name="Oval 10">
            <a:extLst>
              <a:ext uri="{FF2B5EF4-FFF2-40B4-BE49-F238E27FC236}">
                <a16:creationId xmlns:a16="http://schemas.microsoft.com/office/drawing/2014/main" xmlns="" id="{618B67DE-EF71-260C-1894-79E739755E3E}"/>
              </a:ext>
            </a:extLst>
          </p:cNvPr>
          <p:cNvSpPr/>
          <p:nvPr/>
        </p:nvSpPr>
        <p:spPr>
          <a:xfrm>
            <a:off x="7644463" y="2886040"/>
            <a:ext cx="585668" cy="569056"/>
          </a:xfrm>
          <a:prstGeom prst="ellipse">
            <a:avLst/>
          </a:prstGeom>
          <a:solidFill>
            <a:srgbClr val="00B0F0"/>
          </a:solidFill>
          <a:ln w="25400" cap="flat" cmpd="sng" algn="ctr">
            <a:solidFill>
              <a:srgbClr val="00B0F0"/>
            </a:solidFill>
            <a:prstDash val="solid"/>
          </a:ln>
          <a:effectLst/>
        </p:spPr>
        <p:txBody>
          <a:bodyPr lIns="0" tIns="0" rIns="0" bIns="0" rtlCol="0" anchor="ctr"/>
          <a:lstStyle/>
          <a:p>
            <a:pPr marL="0" marR="0" lvl="0" indent="0" algn="ctr" defTabSz="456926" rtl="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PF DIN Text Pro"/>
                <a:cs typeface="ATT Aleck Sans" panose="020B0503020203020204" pitchFamily="34" charset="0"/>
              </a:rPr>
              <a:t>11/2</a:t>
            </a:r>
            <a:endParaRPr kumimoji="0" lang="en-US" sz="1200" b="0" i="0" u="none" strike="noStrike" kern="0" cap="none" spc="0" normalizeH="0" baseline="0" noProof="0" dirty="0">
              <a:ln>
                <a:noFill/>
              </a:ln>
              <a:solidFill>
                <a:prstClr val="black"/>
              </a:solidFill>
              <a:effectLst/>
              <a:uLnTx/>
              <a:uFillTx/>
              <a:latin typeface="PF DIN Text Pro"/>
              <a:ea typeface="+mn-ea"/>
              <a:cs typeface="ATT Aleck Sans" panose="020B0503020203020204" pitchFamily="34" charset="0"/>
            </a:endParaRPr>
          </a:p>
        </p:txBody>
      </p:sp>
      <p:sp>
        <p:nvSpPr>
          <p:cNvPr id="12" name="Oval 11">
            <a:extLst>
              <a:ext uri="{FF2B5EF4-FFF2-40B4-BE49-F238E27FC236}">
                <a16:creationId xmlns:a16="http://schemas.microsoft.com/office/drawing/2014/main" xmlns="" id="{7109FF16-3DB3-2424-E327-5B75A77997DF}"/>
              </a:ext>
            </a:extLst>
          </p:cNvPr>
          <p:cNvSpPr/>
          <p:nvPr/>
        </p:nvSpPr>
        <p:spPr>
          <a:xfrm>
            <a:off x="9225613" y="2924140"/>
            <a:ext cx="585668" cy="569056"/>
          </a:xfrm>
          <a:prstGeom prst="ellipse">
            <a:avLst/>
          </a:prstGeom>
          <a:solidFill>
            <a:srgbClr val="00B0F0"/>
          </a:solidFill>
          <a:ln w="25400" cap="flat" cmpd="sng" algn="ctr">
            <a:solidFill>
              <a:srgbClr val="00B0F0"/>
            </a:solidFill>
            <a:prstDash val="solid"/>
          </a:ln>
          <a:effectLst/>
        </p:spPr>
        <p:txBody>
          <a:bodyPr lIns="0" tIns="0" rIns="0" bIns="0" rtlCol="0" anchor="ctr"/>
          <a:lstStyle/>
          <a:p>
            <a:pPr marL="0" marR="0" lvl="0" indent="0" algn="ctr" defTabSz="456926" rtl="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PF DIN Text Pro"/>
                <a:cs typeface="ATT Aleck Sans" panose="020B0503020203020204" pitchFamily="34" charset="0"/>
              </a:rPr>
              <a:t>11/9</a:t>
            </a:r>
            <a:endParaRPr kumimoji="0" lang="en-US" sz="1200" b="0" i="0" u="none" strike="noStrike" kern="0" cap="none" spc="0" normalizeH="0" baseline="0" noProof="0" dirty="0">
              <a:ln>
                <a:noFill/>
              </a:ln>
              <a:solidFill>
                <a:prstClr val="black"/>
              </a:solidFill>
              <a:effectLst/>
              <a:uLnTx/>
              <a:uFillTx/>
              <a:latin typeface="PF DIN Text Pro"/>
              <a:ea typeface="+mn-ea"/>
              <a:cs typeface="ATT Aleck Sans" panose="020B0503020203020204" pitchFamily="34" charset="0"/>
            </a:endParaRPr>
          </a:p>
        </p:txBody>
      </p:sp>
      <p:sp>
        <p:nvSpPr>
          <p:cNvPr id="13" name="Oval 12">
            <a:extLst>
              <a:ext uri="{FF2B5EF4-FFF2-40B4-BE49-F238E27FC236}">
                <a16:creationId xmlns:a16="http://schemas.microsoft.com/office/drawing/2014/main" xmlns="" id="{B2134F05-9CDE-6FDC-9B27-284545B099B6}"/>
              </a:ext>
            </a:extLst>
          </p:cNvPr>
          <p:cNvSpPr/>
          <p:nvPr/>
        </p:nvSpPr>
        <p:spPr>
          <a:xfrm>
            <a:off x="10740088" y="2914615"/>
            <a:ext cx="585668" cy="569056"/>
          </a:xfrm>
          <a:prstGeom prst="ellipse">
            <a:avLst/>
          </a:prstGeom>
          <a:solidFill>
            <a:srgbClr val="00B0F0"/>
          </a:solidFill>
          <a:ln w="25400" cap="flat" cmpd="sng" algn="ctr">
            <a:solidFill>
              <a:srgbClr val="00B0F0"/>
            </a:solidFill>
            <a:prstDash val="solid"/>
          </a:ln>
          <a:effectLst/>
        </p:spPr>
        <p:txBody>
          <a:bodyPr lIns="0" tIns="0" rIns="0" bIns="0" rtlCol="0" anchor="ctr"/>
          <a:lstStyle/>
          <a:p>
            <a:pPr marL="0" marR="0" lvl="0" indent="0" algn="ctr" defTabSz="456926" rtl="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PF DIN Text Pro"/>
                <a:cs typeface="ATT Aleck Sans" panose="020B0503020203020204" pitchFamily="34" charset="0"/>
              </a:rPr>
              <a:t>11.15</a:t>
            </a:r>
            <a:endParaRPr kumimoji="0" lang="en-US" sz="1200" b="0" i="0" u="none" strike="noStrike" kern="0" cap="none" spc="0" normalizeH="0" baseline="0" noProof="0" dirty="0">
              <a:ln>
                <a:noFill/>
              </a:ln>
              <a:solidFill>
                <a:prstClr val="black"/>
              </a:solidFill>
              <a:effectLst/>
              <a:uLnTx/>
              <a:uFillTx/>
              <a:latin typeface="PF DIN Text Pro"/>
              <a:ea typeface="+mn-ea"/>
              <a:cs typeface="ATT Aleck Sans" panose="020B0503020203020204" pitchFamily="34" charset="0"/>
            </a:endParaRPr>
          </a:p>
        </p:txBody>
      </p:sp>
      <p:sp>
        <p:nvSpPr>
          <p:cNvPr id="14" name="TextBox 13">
            <a:extLst>
              <a:ext uri="{FF2B5EF4-FFF2-40B4-BE49-F238E27FC236}">
                <a16:creationId xmlns:a16="http://schemas.microsoft.com/office/drawing/2014/main" xmlns="" id="{3465989A-0D01-059B-C146-954B014AC746}"/>
              </a:ext>
            </a:extLst>
          </p:cNvPr>
          <p:cNvSpPr txBox="1"/>
          <p:nvPr/>
        </p:nvSpPr>
        <p:spPr>
          <a:xfrm>
            <a:off x="571654" y="3793219"/>
            <a:ext cx="1122452" cy="569056"/>
          </a:xfrm>
          <a:prstGeom prst="rect">
            <a:avLst/>
          </a:prstGeom>
          <a:noFill/>
          <a:ln>
            <a:noFill/>
          </a:ln>
        </p:spPr>
        <p:txBody>
          <a:bodyPr wrap="square" lIns="0" tIns="0" rIns="0" bIns="0" rtlCol="0" anchor="t">
            <a:noAutofit/>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kumimoji="0" lang="en-US" sz="10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t>Kickoff/Objective /Possible locations/Analysis of locations</a:t>
            </a:r>
          </a:p>
        </p:txBody>
      </p:sp>
      <p:sp>
        <p:nvSpPr>
          <p:cNvPr id="15" name="TextBox 14">
            <a:extLst>
              <a:ext uri="{FF2B5EF4-FFF2-40B4-BE49-F238E27FC236}">
                <a16:creationId xmlns:a16="http://schemas.microsoft.com/office/drawing/2014/main" xmlns="" id="{517FBFBE-439E-3CD1-DD88-35843B62DDD2}"/>
              </a:ext>
            </a:extLst>
          </p:cNvPr>
          <p:cNvSpPr txBox="1"/>
          <p:nvPr/>
        </p:nvSpPr>
        <p:spPr>
          <a:xfrm>
            <a:off x="1815549" y="3857294"/>
            <a:ext cx="1126601" cy="569056"/>
          </a:xfrm>
          <a:prstGeom prst="rect">
            <a:avLst/>
          </a:prstGeom>
          <a:noFill/>
          <a:ln>
            <a:noFill/>
          </a:ln>
        </p:spPr>
        <p:txBody>
          <a:bodyPr wrap="square" lIns="0" tIns="0" rIns="0" bIns="0" rtlCol="0" anchor="t">
            <a:noAutofit/>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kumimoji="0" lang="en-US" sz="10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t>Analysis Readouts/Location Refinement</a:t>
            </a:r>
          </a:p>
        </p:txBody>
      </p:sp>
      <p:sp>
        <p:nvSpPr>
          <p:cNvPr id="16" name="TextBox 15">
            <a:extLst>
              <a:ext uri="{FF2B5EF4-FFF2-40B4-BE49-F238E27FC236}">
                <a16:creationId xmlns:a16="http://schemas.microsoft.com/office/drawing/2014/main" xmlns="" id="{08216C1A-8ECE-A8A6-66D3-91B83B471FBC}"/>
              </a:ext>
            </a:extLst>
          </p:cNvPr>
          <p:cNvSpPr txBox="1"/>
          <p:nvPr/>
        </p:nvSpPr>
        <p:spPr>
          <a:xfrm>
            <a:off x="2991909" y="4037153"/>
            <a:ext cx="1122987" cy="755480"/>
          </a:xfrm>
          <a:prstGeom prst="rect">
            <a:avLst/>
          </a:prstGeom>
          <a:noFill/>
          <a:ln>
            <a:noFill/>
          </a:ln>
        </p:spPr>
        <p:txBody>
          <a:bodyPr wrap="square" lIns="0" tIns="0" rIns="0" bIns="0" rtlCol="0" anchor="t">
            <a:normAutofit fontScale="40000" lnSpcReduction="20000"/>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kumimoji="0" lang="en-US" sz="24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t>Rubric scoring for locations to be completed by each member/location refinement</a:t>
            </a:r>
          </a:p>
          <a:p>
            <a:pPr marL="0" marR="0" indent="0" algn="l" defTabSz="457200" rtl="0" eaLnBrk="1" fontAlgn="auto" latinLnBrk="0" hangingPunct="1">
              <a:lnSpc>
                <a:spcPct val="100000"/>
              </a:lnSpc>
              <a:spcBef>
                <a:spcPts val="0"/>
              </a:spcBef>
              <a:spcAft>
                <a:spcPts val="800"/>
              </a:spcAft>
              <a:buClr>
                <a:srgbClr val="000000"/>
              </a:buClr>
              <a:buSzTx/>
              <a:buFontTx/>
              <a:buNone/>
              <a:tabLst/>
            </a:pPr>
            <a:endParaRPr lang="en-US" sz="2400" dirty="0">
              <a:cs typeface="ATT Aleck Sans" panose="020B0503020203020204" pitchFamily="34" charset="0"/>
            </a:endParaRPr>
          </a:p>
          <a:p>
            <a:pPr marL="0" marR="0" indent="0" algn="l" defTabSz="457200" rtl="0" eaLnBrk="1" fontAlgn="auto" latinLnBrk="0" hangingPunct="1">
              <a:lnSpc>
                <a:spcPct val="100000"/>
              </a:lnSpc>
              <a:spcBef>
                <a:spcPts val="0"/>
              </a:spcBef>
              <a:spcAft>
                <a:spcPts val="800"/>
              </a:spcAft>
              <a:buClr>
                <a:srgbClr val="000000"/>
              </a:buClr>
              <a:buSzTx/>
              <a:buFontTx/>
              <a:buNone/>
              <a:tabLst/>
            </a:pPr>
            <a:endParaRPr kumimoji="0" lang="en-US" sz="24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endParaRPr>
          </a:p>
        </p:txBody>
      </p:sp>
      <p:sp>
        <p:nvSpPr>
          <p:cNvPr id="17" name="TextBox 16">
            <a:extLst>
              <a:ext uri="{FF2B5EF4-FFF2-40B4-BE49-F238E27FC236}">
                <a16:creationId xmlns:a16="http://schemas.microsoft.com/office/drawing/2014/main" xmlns="" id="{7AA9660A-A8EE-BB36-67F7-68BAF25D0CF0}"/>
              </a:ext>
            </a:extLst>
          </p:cNvPr>
          <p:cNvSpPr txBox="1"/>
          <p:nvPr/>
        </p:nvSpPr>
        <p:spPr>
          <a:xfrm>
            <a:off x="4277597" y="4260888"/>
            <a:ext cx="1641060" cy="1000722"/>
          </a:xfrm>
          <a:prstGeom prst="rect">
            <a:avLst/>
          </a:prstGeom>
          <a:noFill/>
          <a:ln>
            <a:noFill/>
          </a:ln>
        </p:spPr>
        <p:txBody>
          <a:bodyPr wrap="square" lIns="0" tIns="0" rIns="0" bIns="0" rtlCol="0" anchor="t">
            <a:normAutofit/>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lang="en-US" sz="1000" dirty="0">
                <a:cs typeface="ATT Aleck Sans" panose="020B0503020203020204" pitchFamily="34" charset="0"/>
              </a:rPr>
              <a:t>Create single rubric scoring for committee</a:t>
            </a:r>
            <a:r>
              <a:rPr kumimoji="0" lang="en-US" sz="10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t>/refinement of locations</a:t>
            </a:r>
          </a:p>
        </p:txBody>
      </p:sp>
      <p:sp>
        <p:nvSpPr>
          <p:cNvPr id="18" name="TextBox 17">
            <a:extLst>
              <a:ext uri="{FF2B5EF4-FFF2-40B4-BE49-F238E27FC236}">
                <a16:creationId xmlns:a16="http://schemas.microsoft.com/office/drawing/2014/main" xmlns="" id="{A4C8F6E6-CD17-E218-DDE7-04F665CBBBE1}"/>
              </a:ext>
            </a:extLst>
          </p:cNvPr>
          <p:cNvSpPr txBox="1"/>
          <p:nvPr/>
        </p:nvSpPr>
        <p:spPr>
          <a:xfrm>
            <a:off x="6002444" y="4482288"/>
            <a:ext cx="1122987" cy="755480"/>
          </a:xfrm>
          <a:prstGeom prst="rect">
            <a:avLst/>
          </a:prstGeom>
          <a:noFill/>
          <a:ln>
            <a:noFill/>
          </a:ln>
        </p:spPr>
        <p:txBody>
          <a:bodyPr wrap="square" lIns="0" tIns="0" rIns="0" bIns="0" rtlCol="0" anchor="t">
            <a:normAutofit fontScale="40000" lnSpcReduction="20000"/>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kumimoji="0" lang="en-US" sz="24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t>Reduce shortlist to 2-3 locations/invite Andrew </a:t>
            </a:r>
            <a:r>
              <a:rPr kumimoji="0" lang="en-US" sz="2400" b="0" i="0" u="none" strike="noStrike" kern="1200" cap="none" spc="0" normalizeH="0" baseline="0" noProof="0" dirty="0" err="1">
                <a:ln>
                  <a:noFill/>
                </a:ln>
                <a:solidFill>
                  <a:schemeClr val="tx1"/>
                </a:solidFill>
                <a:effectLst/>
                <a:uLnTx/>
                <a:uFillTx/>
                <a:latin typeface="+mn-lt"/>
                <a:ea typeface="+mn-ea"/>
                <a:cs typeface="ATT Aleck Sans" panose="020B0503020203020204" pitchFamily="34" charset="0"/>
              </a:rPr>
              <a:t>re:Bodega</a:t>
            </a:r>
            <a:r>
              <a:rPr kumimoji="0" lang="en-US" sz="24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t> location/View Boro Hall option/Port o Loo upgrades</a:t>
            </a:r>
          </a:p>
        </p:txBody>
      </p:sp>
      <p:sp>
        <p:nvSpPr>
          <p:cNvPr id="19" name="TextBox 18">
            <a:extLst>
              <a:ext uri="{FF2B5EF4-FFF2-40B4-BE49-F238E27FC236}">
                <a16:creationId xmlns:a16="http://schemas.microsoft.com/office/drawing/2014/main" xmlns="" id="{5F76928F-43ED-5860-2572-F47D184C3D7F}"/>
              </a:ext>
            </a:extLst>
          </p:cNvPr>
          <p:cNvSpPr txBox="1"/>
          <p:nvPr/>
        </p:nvSpPr>
        <p:spPr>
          <a:xfrm>
            <a:off x="7421034" y="4674692"/>
            <a:ext cx="1413050" cy="1088503"/>
          </a:xfrm>
          <a:prstGeom prst="rect">
            <a:avLst/>
          </a:prstGeom>
          <a:noFill/>
          <a:ln>
            <a:noFill/>
          </a:ln>
        </p:spPr>
        <p:txBody>
          <a:bodyPr wrap="square" lIns="0" tIns="0" rIns="0" bIns="0" rtlCol="0" anchor="t">
            <a:normAutofit fontScale="40000" lnSpcReduction="20000"/>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kumimoji="0" lang="en-US" sz="24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t>Discuss Bodega option with owner Andrew/Discuss upgrade options for playground/dog park and point port o loo/Discuss process to estimate costs for shortlist options</a:t>
            </a:r>
          </a:p>
        </p:txBody>
      </p:sp>
      <p:sp>
        <p:nvSpPr>
          <p:cNvPr id="20" name="TextBox 19">
            <a:extLst>
              <a:ext uri="{FF2B5EF4-FFF2-40B4-BE49-F238E27FC236}">
                <a16:creationId xmlns:a16="http://schemas.microsoft.com/office/drawing/2014/main" xmlns="" id="{B067809D-9D7C-BACF-502C-8430355DCCC5}"/>
              </a:ext>
            </a:extLst>
          </p:cNvPr>
          <p:cNvSpPr txBox="1"/>
          <p:nvPr/>
        </p:nvSpPr>
        <p:spPr>
          <a:xfrm>
            <a:off x="8854229" y="5502912"/>
            <a:ext cx="1964266" cy="1174113"/>
          </a:xfrm>
          <a:prstGeom prst="rect">
            <a:avLst/>
          </a:prstGeom>
          <a:noFill/>
          <a:ln>
            <a:noFill/>
          </a:ln>
        </p:spPr>
        <p:txBody>
          <a:bodyPr wrap="square" lIns="0" tIns="0" rIns="0" bIns="0" rtlCol="0" anchor="t">
            <a:normAutofit fontScale="47500" lnSpcReduction="20000"/>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lang="en-US" sz="2400" dirty="0">
                <a:cs typeface="ATT Aleck Sans" panose="020B0503020203020204" pitchFamily="34" charset="0"/>
              </a:rPr>
              <a:t>Reviewed cost spreadsheet  options and refined recommendations to 4 options and putting recommendation package together for proposal to Warden/Burgesses</a:t>
            </a:r>
          </a:p>
          <a:p>
            <a:pPr marL="0" marR="0" indent="0" algn="l" defTabSz="457200" rtl="0" eaLnBrk="1" fontAlgn="auto" latinLnBrk="0" hangingPunct="1">
              <a:lnSpc>
                <a:spcPct val="100000"/>
              </a:lnSpc>
              <a:spcBef>
                <a:spcPts val="0"/>
              </a:spcBef>
              <a:spcAft>
                <a:spcPts val="800"/>
              </a:spcAft>
              <a:buClr>
                <a:srgbClr val="000000"/>
              </a:buClr>
              <a:buSzTx/>
              <a:buFontTx/>
              <a:buNone/>
              <a:tabLst/>
            </a:pPr>
            <a:endParaRPr kumimoji="0" lang="en-US" sz="24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endParaRPr>
          </a:p>
        </p:txBody>
      </p:sp>
      <p:cxnSp>
        <p:nvCxnSpPr>
          <p:cNvPr id="22" name="Straight Connector 21">
            <a:extLst>
              <a:ext uri="{FF2B5EF4-FFF2-40B4-BE49-F238E27FC236}">
                <a16:creationId xmlns:a16="http://schemas.microsoft.com/office/drawing/2014/main" xmlns="" id="{F5EF9B3F-09A7-08B7-F83B-2B3CDF467E7E}"/>
              </a:ext>
            </a:extLst>
          </p:cNvPr>
          <p:cNvCxnSpPr>
            <a:cxnSpLocks/>
          </p:cNvCxnSpPr>
          <p:nvPr/>
        </p:nvCxnSpPr>
        <p:spPr>
          <a:xfrm flipV="1">
            <a:off x="831647" y="3483671"/>
            <a:ext cx="0" cy="2310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9A3BFA27-4FD2-EDC5-2ACF-F5A1C1EC3855}"/>
              </a:ext>
            </a:extLst>
          </p:cNvPr>
          <p:cNvCxnSpPr/>
          <p:nvPr/>
        </p:nvCxnSpPr>
        <p:spPr>
          <a:xfrm>
            <a:off x="857250" y="37265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FD80456E-D519-6535-A51B-B6F88159AD6C}"/>
              </a:ext>
            </a:extLst>
          </p:cNvPr>
          <p:cNvCxnSpPr>
            <a:cxnSpLocks/>
          </p:cNvCxnSpPr>
          <p:nvPr/>
        </p:nvCxnSpPr>
        <p:spPr>
          <a:xfrm flipV="1">
            <a:off x="2117522" y="3569396"/>
            <a:ext cx="0" cy="2310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A4855AD8-D8C1-515E-F240-8566D0674740}"/>
              </a:ext>
            </a:extLst>
          </p:cNvPr>
          <p:cNvCxnSpPr>
            <a:cxnSpLocks/>
          </p:cNvCxnSpPr>
          <p:nvPr/>
        </p:nvCxnSpPr>
        <p:spPr>
          <a:xfrm flipV="1">
            <a:off x="3451022" y="3569396"/>
            <a:ext cx="0" cy="4677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B4E1CF26-B053-570C-4245-8A72E2FFF209}"/>
              </a:ext>
            </a:extLst>
          </p:cNvPr>
          <p:cNvCxnSpPr>
            <a:cxnSpLocks/>
          </p:cNvCxnSpPr>
          <p:nvPr/>
        </p:nvCxnSpPr>
        <p:spPr>
          <a:xfrm flipV="1">
            <a:off x="4736897" y="3569396"/>
            <a:ext cx="0" cy="6201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651C2B9B-EEB4-B5A8-A746-1500D7DA98E3}"/>
              </a:ext>
            </a:extLst>
          </p:cNvPr>
          <p:cNvCxnSpPr>
            <a:cxnSpLocks/>
          </p:cNvCxnSpPr>
          <p:nvPr/>
        </p:nvCxnSpPr>
        <p:spPr>
          <a:xfrm flipV="1">
            <a:off x="6377638" y="3521771"/>
            <a:ext cx="0" cy="8153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60C93400-A4B6-5F89-7FE5-51D806456F4A}"/>
              </a:ext>
            </a:extLst>
          </p:cNvPr>
          <p:cNvCxnSpPr>
            <a:cxnSpLocks/>
          </p:cNvCxnSpPr>
          <p:nvPr/>
        </p:nvCxnSpPr>
        <p:spPr>
          <a:xfrm flipV="1">
            <a:off x="7949263" y="3569396"/>
            <a:ext cx="0" cy="92009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57B3D52B-9910-C4E8-55C0-1BFAA23A1107}"/>
              </a:ext>
            </a:extLst>
          </p:cNvPr>
          <p:cNvCxnSpPr>
            <a:cxnSpLocks/>
          </p:cNvCxnSpPr>
          <p:nvPr/>
        </p:nvCxnSpPr>
        <p:spPr>
          <a:xfrm flipV="1">
            <a:off x="9530413" y="3714750"/>
            <a:ext cx="0" cy="1666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9A7B557A-9AD1-D7EE-CAA0-3CFEDA7986E7}"/>
              </a:ext>
            </a:extLst>
          </p:cNvPr>
          <p:cNvCxnSpPr/>
          <p:nvPr/>
        </p:nvCxnSpPr>
        <p:spPr>
          <a:xfrm>
            <a:off x="11106150" y="3714750"/>
            <a:ext cx="0" cy="5461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FF13E727-91A1-3417-C6B8-C73E10306325}"/>
              </a:ext>
            </a:extLst>
          </p:cNvPr>
          <p:cNvSpPr txBox="1"/>
          <p:nvPr/>
        </p:nvSpPr>
        <p:spPr>
          <a:xfrm>
            <a:off x="10466304" y="4399103"/>
            <a:ext cx="1285875" cy="1107996"/>
          </a:xfrm>
          <a:prstGeom prst="rect">
            <a:avLst/>
          </a:prstGeom>
          <a:noFill/>
        </p:spPr>
        <p:txBody>
          <a:bodyPr wrap="square" rtlCol="0">
            <a:spAutoFit/>
          </a:bodyPr>
          <a:lstStyle/>
          <a:p>
            <a:r>
              <a:rPr lang="en-US" sz="1100" dirty="0"/>
              <a:t>Review draft presentation and recommendations  by committee and make changes as appropriate</a:t>
            </a:r>
          </a:p>
        </p:txBody>
      </p:sp>
      <p:sp>
        <p:nvSpPr>
          <p:cNvPr id="3" name="Slide Number Placeholder 2">
            <a:extLst>
              <a:ext uri="{FF2B5EF4-FFF2-40B4-BE49-F238E27FC236}">
                <a16:creationId xmlns:a16="http://schemas.microsoft.com/office/drawing/2014/main" xmlns="" id="{CB2D91EE-FDDA-AB5F-B44C-9287EB9420BA}"/>
              </a:ext>
            </a:extLst>
          </p:cNvPr>
          <p:cNvSpPr>
            <a:spLocks noGrp="1"/>
          </p:cNvSpPr>
          <p:nvPr>
            <p:ph type="sldNum" sz="quarter" idx="12"/>
          </p:nvPr>
        </p:nvSpPr>
        <p:spPr/>
        <p:txBody>
          <a:bodyPr/>
          <a:lstStyle/>
          <a:p>
            <a:fld id="{213F0E2F-2C03-4E16-A2C1-0916CD3C0A35}" type="slidenum">
              <a:rPr lang="en-US" smtClean="0"/>
              <a:t>4</a:t>
            </a:fld>
            <a:endParaRPr lang="en-US"/>
          </a:p>
        </p:txBody>
      </p:sp>
    </p:spTree>
    <p:extLst>
      <p:ext uri="{BB962C8B-B14F-4D97-AF65-F5344CB8AC3E}">
        <p14:creationId xmlns:p14="http://schemas.microsoft.com/office/powerpoint/2010/main" val="3716468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ity on a rocky island&#10;&#10;Description automatically generated with medium confidence">
            <a:extLst>
              <a:ext uri="{FF2B5EF4-FFF2-40B4-BE49-F238E27FC236}">
                <a16:creationId xmlns:a16="http://schemas.microsoft.com/office/drawing/2014/main" xmlns="" id="{CD6DDB21-4B67-F315-0526-C1846EE74D08}"/>
              </a:ext>
            </a:extLst>
          </p:cNvPr>
          <p:cNvPicPr>
            <a:picLocks noChangeAspect="1"/>
          </p:cNvPicPr>
          <p:nvPr/>
        </p:nvPicPr>
        <p:blipFill rotWithShape="1">
          <a:blip r:embed="rId2">
            <a:extLst>
              <a:ext uri="{28A0092B-C50C-407E-A947-70E740481C1C}">
                <a14:useLocalDpi xmlns:a14="http://schemas.microsoft.com/office/drawing/2010/main" val="0"/>
              </a:ext>
            </a:extLst>
          </a:blip>
          <a:srcRect l="14808" r="13970" b="-1"/>
          <a:stretch/>
        </p:blipFill>
        <p:spPr>
          <a:xfrm>
            <a:off x="-63609" y="0"/>
            <a:ext cx="8691724" cy="6981534"/>
          </a:xfrm>
          <a:prstGeom prst="rect">
            <a:avLst/>
          </a:prstGeom>
        </p:spPr>
      </p:pic>
      <p:cxnSp>
        <p:nvCxnSpPr>
          <p:cNvPr id="9" name="Straight Connector 8">
            <a:extLst>
              <a:ext uri="{FF2B5EF4-FFF2-40B4-BE49-F238E27FC236}">
                <a16:creationId xmlns:a16="http://schemas.microsoft.com/office/drawing/2014/main" xmlns="" id="{249EDD1B-F94D-B4E6-ACAA-566B9A26FDE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B4220CDD-B505-208E-7961-DA0D931FF66A}"/>
              </a:ext>
            </a:extLst>
          </p:cNvPr>
          <p:cNvSpPr txBox="1"/>
          <p:nvPr/>
        </p:nvSpPr>
        <p:spPr>
          <a:xfrm>
            <a:off x="8678185" y="501204"/>
            <a:ext cx="3434180" cy="6356796"/>
          </a:xfrm>
          <a:prstGeom prst="rect">
            <a:avLst/>
          </a:prstGeom>
        </p:spPr>
        <p:txBody>
          <a:bodyPr vert="horz" lIns="91440" tIns="45720" rIns="91440" bIns="45720" rtlCol="0">
            <a:normAutofit fontScale="70000" lnSpcReduction="20000"/>
          </a:bodyPr>
          <a:lstStyle/>
          <a:p>
            <a:pPr indent="-228600" algn="ctr">
              <a:lnSpc>
                <a:spcPct val="90000"/>
              </a:lnSpc>
              <a:spcAft>
                <a:spcPts val="600"/>
              </a:spcAft>
              <a:buFont typeface="Arial" panose="020B0604020202020204" pitchFamily="34" charset="0"/>
              <a:buChar char="•"/>
            </a:pPr>
            <a:r>
              <a:rPr lang="en-US" sz="1400" b="1" dirty="0"/>
              <a:t> Locations for Analysis</a:t>
            </a:r>
          </a:p>
          <a:p>
            <a:pPr indent="-228600">
              <a:lnSpc>
                <a:spcPct val="90000"/>
              </a:lnSpc>
              <a:spcAft>
                <a:spcPts val="600"/>
              </a:spcAft>
              <a:buFont typeface="Arial" panose="020B0604020202020204" pitchFamily="34" charset="0"/>
              <a:buChar char="•"/>
            </a:pPr>
            <a:endParaRPr lang="en-US" sz="1400" dirty="0"/>
          </a:p>
          <a:p>
            <a:pPr marL="342900" marR="0" indent="-342900">
              <a:lnSpc>
                <a:spcPct val="107000"/>
              </a:lnSpc>
              <a:spcBef>
                <a:spcPts val="0"/>
              </a:spcBef>
              <a:spcAft>
                <a:spcPts val="800"/>
              </a:spcAf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Stonington Free Library </a:t>
            </a:r>
          </a:p>
          <a:p>
            <a:pPr marL="342900" marR="0" indent="-342900">
              <a:lnSpc>
                <a:spcPct val="107000"/>
              </a:lnSpc>
              <a:spcBef>
                <a:spcPts val="0"/>
              </a:spcBef>
              <a:spcAft>
                <a:spcPts val="800"/>
              </a:spcAft>
              <a:buAutoNum type="arabicPeriod"/>
            </a:pPr>
            <a:r>
              <a:rPr lang="en-US" sz="1400" kern="100" dirty="0">
                <a:latin typeface="Calibri" panose="020F0502020204030204" pitchFamily="34" charset="0"/>
                <a:ea typeface="Calibri" panose="020F0502020204030204" pitchFamily="34" charset="0"/>
                <a:cs typeface="Times New Roman" panose="02020603050405020304" pitchFamily="18" charset="0"/>
              </a:rPr>
              <a:t>Stonington Borough Sewer Treatment Plant</a:t>
            </a:r>
          </a:p>
          <a:p>
            <a:pPr marL="342900" marR="0" indent="-342900">
              <a:lnSpc>
                <a:spcPct val="107000"/>
              </a:lnSpc>
              <a:spcBef>
                <a:spcPts val="0"/>
              </a:spcBef>
              <a:spcAft>
                <a:spcPts val="800"/>
              </a:spcAf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Borough Bodega</a:t>
            </a:r>
          </a:p>
          <a:p>
            <a:pPr marL="342900" marR="0" indent="-342900">
              <a:lnSpc>
                <a:spcPct val="107000"/>
              </a:lnSpc>
              <a:spcBef>
                <a:spcPts val="0"/>
              </a:spcBef>
              <a:spcAft>
                <a:spcPts val="800"/>
              </a:spcAft>
              <a:buAutoNum type="arabicPeriod"/>
            </a:pPr>
            <a:r>
              <a:rPr lang="en-US" sz="1400" kern="100" dirty="0">
                <a:latin typeface="Calibri" panose="020F0502020204030204" pitchFamily="34" charset="0"/>
                <a:ea typeface="Calibri" panose="020F0502020204030204" pitchFamily="34" charset="0"/>
                <a:cs typeface="Times New Roman" panose="02020603050405020304" pitchFamily="18" charset="0"/>
              </a:rPr>
              <a:t>Merrill House</a:t>
            </a:r>
          </a:p>
          <a:p>
            <a:pPr marL="342900" marR="0" indent="-342900">
              <a:lnSpc>
                <a:spcPct val="107000"/>
              </a:lnSpc>
              <a:spcBef>
                <a:spcPts val="0"/>
              </a:spcBef>
              <a:spcAft>
                <a:spcPts val="800"/>
              </a:spcAf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Playground</a:t>
            </a:r>
          </a:p>
          <a:p>
            <a:pPr marL="342900" marR="0" indent="-342900">
              <a:lnSpc>
                <a:spcPct val="107000"/>
              </a:lnSpc>
              <a:spcBef>
                <a:spcPts val="0"/>
              </a:spcBef>
              <a:spcAft>
                <a:spcPts val="800"/>
              </a:spcAft>
              <a:buAutoNum type="arabicPeriod"/>
            </a:pPr>
            <a:r>
              <a:rPr lang="en-US" sz="1400" kern="100" dirty="0">
                <a:latin typeface="Calibri" panose="020F0502020204030204" pitchFamily="34" charset="0"/>
                <a:ea typeface="Calibri" panose="020F0502020204030204" pitchFamily="34" charset="0"/>
                <a:cs typeface="Times New Roman" panose="02020603050405020304" pitchFamily="18" charset="0"/>
              </a:rPr>
              <a:t>Borough Hall</a:t>
            </a:r>
          </a:p>
          <a:p>
            <a:pPr marL="342900" marR="0" indent="-342900">
              <a:lnSpc>
                <a:spcPct val="107000"/>
              </a:lnSpc>
              <a:spcBef>
                <a:spcPts val="0"/>
              </a:spcBef>
              <a:spcAft>
                <a:spcPts val="800"/>
              </a:spcAf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Fire House</a:t>
            </a:r>
          </a:p>
          <a:p>
            <a:pPr marL="342900" marR="0" indent="-342900">
              <a:lnSpc>
                <a:spcPct val="107000"/>
              </a:lnSpc>
              <a:spcBef>
                <a:spcPts val="0"/>
              </a:spcBef>
              <a:spcAft>
                <a:spcPts val="800"/>
              </a:spcAft>
              <a:buAutoNum type="arabicPeriod"/>
            </a:pPr>
            <a:r>
              <a:rPr lang="en-US" sz="1400" kern="100" dirty="0">
                <a:latin typeface="Calibri" panose="020F0502020204030204" pitchFamily="34" charset="0"/>
                <a:ea typeface="Calibri" panose="020F0502020204030204" pitchFamily="34" charset="0"/>
                <a:cs typeface="Times New Roman" panose="02020603050405020304" pitchFamily="18" charset="0"/>
              </a:rPr>
              <a:t>La </a:t>
            </a:r>
            <a:r>
              <a:rPr lang="en-US" sz="1400" kern="100" dirty="0" err="1">
                <a:latin typeface="Calibri" panose="020F0502020204030204" pitchFamily="34" charset="0"/>
                <a:ea typeface="Calibri" panose="020F0502020204030204" pitchFamily="34" charset="0"/>
                <a:cs typeface="Times New Roman" panose="02020603050405020304" pitchFamily="18" charset="0"/>
              </a:rPr>
              <a:t>Grua</a:t>
            </a:r>
            <a:r>
              <a:rPr lang="en-US" sz="1400" kern="100" dirty="0">
                <a:latin typeface="Calibri" panose="020F0502020204030204" pitchFamily="34" charset="0"/>
                <a:ea typeface="Calibri" panose="020F0502020204030204" pitchFamily="34" charset="0"/>
                <a:cs typeface="Times New Roman" panose="02020603050405020304" pitchFamily="18" charset="0"/>
              </a:rPr>
              <a:t> Center</a:t>
            </a:r>
          </a:p>
          <a:p>
            <a:pPr marL="342900" marR="0" indent="-342900">
              <a:lnSpc>
                <a:spcPct val="107000"/>
              </a:lnSpc>
              <a:spcBef>
                <a:spcPts val="0"/>
              </a:spcBef>
              <a:spcAft>
                <a:spcPts val="800"/>
              </a:spcAf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St. Mary’s Church</a:t>
            </a:r>
          </a:p>
          <a:p>
            <a:pPr marL="342900" marR="0" indent="-342900">
              <a:lnSpc>
                <a:spcPct val="107000"/>
              </a:lnSpc>
              <a:spcBef>
                <a:spcPts val="0"/>
              </a:spcBef>
              <a:spcAft>
                <a:spcPts val="800"/>
              </a:spcAft>
              <a:buAutoNum type="arabicPeriod"/>
            </a:pPr>
            <a:r>
              <a:rPr lang="en-US" sz="1400" kern="100" dirty="0">
                <a:latin typeface="Calibri" panose="020F0502020204030204" pitchFamily="34" charset="0"/>
                <a:ea typeface="Calibri" panose="020F0502020204030204" pitchFamily="34" charset="0"/>
                <a:cs typeface="Times New Roman" panose="02020603050405020304" pitchFamily="18" charset="0"/>
              </a:rPr>
              <a:t>High end Porta Loos </a:t>
            </a:r>
          </a:p>
          <a:p>
            <a:pPr marL="342900" marR="0" indent="-342900">
              <a:lnSpc>
                <a:spcPct val="107000"/>
              </a:lnSpc>
              <a:spcBef>
                <a:spcPts val="0"/>
              </a:spcBef>
              <a:spcAft>
                <a:spcPts val="800"/>
              </a:spcAft>
              <a:buAutoNum type="arabicPeriod"/>
            </a:pP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Wimpheimer</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Park</a:t>
            </a:r>
          </a:p>
          <a:p>
            <a:pPr marL="342900" marR="0" indent="-342900">
              <a:lnSpc>
                <a:spcPct val="107000"/>
              </a:lnSpc>
              <a:spcBef>
                <a:spcPts val="0"/>
              </a:spcBef>
              <a:spcAft>
                <a:spcPts val="800"/>
              </a:spcAf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United Church</a:t>
            </a:r>
          </a:p>
          <a:p>
            <a:pPr marL="342900" marR="0" indent="-342900">
              <a:lnSpc>
                <a:spcPct val="107000"/>
              </a:lnSpc>
              <a:spcBef>
                <a:spcPts val="0"/>
              </a:spcBef>
              <a:spcAft>
                <a:spcPts val="800"/>
              </a:spcAft>
              <a:buAutoNum type="arabicPeriod"/>
            </a:pPr>
            <a:r>
              <a:rPr lang="en-US" sz="1400" kern="100" dirty="0">
                <a:latin typeface="Calibri" panose="020F0502020204030204" pitchFamily="34" charset="0"/>
                <a:ea typeface="Calibri" panose="020F0502020204030204" pitchFamily="34" charset="0"/>
                <a:cs typeface="Times New Roman" panose="02020603050405020304" pitchFamily="18" charset="0"/>
              </a:rPr>
              <a:t>Matthews Park</a:t>
            </a:r>
          </a:p>
          <a:p>
            <a:pPr marL="342900" marR="0" indent="-342900">
              <a:lnSpc>
                <a:spcPct val="107000"/>
              </a:lnSpc>
              <a:spcBef>
                <a:spcPts val="0"/>
              </a:spcBef>
              <a:spcAft>
                <a:spcPts val="800"/>
              </a:spcAf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Dodge Paddock</a:t>
            </a:r>
          </a:p>
          <a:p>
            <a:pPr marL="342900" marR="0" indent="-342900">
              <a:lnSpc>
                <a:spcPct val="107000"/>
              </a:lnSpc>
              <a:spcBef>
                <a:spcPts val="0"/>
              </a:spcBef>
              <a:spcAft>
                <a:spcPts val="800"/>
              </a:spcAft>
              <a:buAutoNum type="arabicPeriod"/>
            </a:pPr>
            <a:r>
              <a:rPr lang="en-US" sz="1400" kern="100" dirty="0">
                <a:latin typeface="Calibri" panose="020F0502020204030204" pitchFamily="34" charset="0"/>
                <a:ea typeface="Calibri" panose="020F0502020204030204" pitchFamily="34" charset="0"/>
                <a:cs typeface="Times New Roman" panose="02020603050405020304" pitchFamily="18" charset="0"/>
              </a:rPr>
              <a:t>NESS</a:t>
            </a:r>
          </a:p>
          <a:p>
            <a:pPr marL="342900" marR="0" indent="-342900">
              <a:lnSpc>
                <a:spcPct val="107000"/>
              </a:lnSpc>
              <a:spcBef>
                <a:spcPts val="0"/>
              </a:spcBef>
              <a:spcAft>
                <a:spcPts val="800"/>
              </a:spcAf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PHGS </a:t>
            </a:r>
          </a:p>
          <a:p>
            <a:pPr marL="342900" marR="0" indent="-342900">
              <a:lnSpc>
                <a:spcPct val="107000"/>
              </a:lnSpc>
              <a:spcBef>
                <a:spcPts val="0"/>
              </a:spcBef>
              <a:spcAft>
                <a:spcPts val="800"/>
              </a:spcAft>
              <a:buAutoNum type="arabicPeriod"/>
            </a:pPr>
            <a:r>
              <a:rPr lang="en-US" sz="1400" kern="100" dirty="0" err="1">
                <a:latin typeface="Calibri" panose="020F0502020204030204" pitchFamily="34" charset="0"/>
                <a:ea typeface="Calibri" panose="020F0502020204030204" pitchFamily="34" charset="0"/>
                <a:cs typeface="Times New Roman" panose="02020603050405020304" pitchFamily="18" charset="0"/>
              </a:rPr>
              <a:t>Wadawanuck</a:t>
            </a:r>
            <a:r>
              <a:rPr lang="en-US" sz="1400" kern="100" dirty="0">
                <a:latin typeface="Calibri" panose="020F0502020204030204" pitchFamily="34" charset="0"/>
                <a:ea typeface="Calibri" panose="020F0502020204030204" pitchFamily="34" charset="0"/>
                <a:cs typeface="Times New Roman" panose="02020603050405020304" pitchFamily="18" charset="0"/>
              </a:rPr>
              <a:t> Square</a:t>
            </a:r>
          </a:p>
          <a:p>
            <a:pPr marL="342900" marR="0" indent="-342900">
              <a:lnSpc>
                <a:spcPct val="107000"/>
              </a:lnSpc>
              <a:spcBef>
                <a:spcPts val="0"/>
              </a:spcBef>
              <a:spcAft>
                <a:spcPts val="800"/>
              </a:spcAf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Stonington Point</a:t>
            </a:r>
          </a:p>
          <a:p>
            <a:pPr marL="342900" marR="0" indent="-342900">
              <a:lnSpc>
                <a:spcPct val="107000"/>
              </a:lnSpc>
              <a:spcBef>
                <a:spcPts val="0"/>
              </a:spcBef>
              <a:spcAft>
                <a:spcPts val="800"/>
              </a:spcAft>
              <a:buAutoNum type="arabicPeriod"/>
            </a:pPr>
            <a:r>
              <a:rPr lang="en-US" sz="1400" kern="100" dirty="0">
                <a:latin typeface="Calibri" panose="020F0502020204030204" pitchFamily="34" charset="0"/>
                <a:ea typeface="Calibri" panose="020F0502020204030204" pitchFamily="34" charset="0"/>
                <a:cs typeface="Times New Roman" panose="02020603050405020304" pitchFamily="18" charset="0"/>
              </a:rPr>
              <a:t>Wayland’s Wharf</a:t>
            </a:r>
          </a:p>
          <a:p>
            <a:pPr marL="342900" marR="0" indent="-342900">
              <a:lnSpc>
                <a:spcPct val="107000"/>
              </a:lnSpc>
              <a:spcBef>
                <a:spcPts val="0"/>
              </a:spcBef>
              <a:spcAft>
                <a:spcPts val="800"/>
              </a:spcAf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Calvary Church</a:t>
            </a:r>
          </a:p>
          <a:p>
            <a:pPr marL="342900" marR="0" indent="-342900">
              <a:lnSpc>
                <a:spcPct val="107000"/>
              </a:lnSpc>
              <a:spcBef>
                <a:spcPts val="0"/>
              </a:spcBef>
              <a:spcAft>
                <a:spcPts val="800"/>
              </a:spcAft>
              <a:buAutoNum type="arabicPeriod"/>
            </a:pPr>
            <a:r>
              <a:rPr lang="en-US" sz="1400" kern="100" dirty="0">
                <a:latin typeface="Calibri" panose="020F0502020204030204" pitchFamily="34" charset="0"/>
                <a:ea typeface="Calibri" panose="020F0502020204030204" pitchFamily="34" charset="0"/>
                <a:cs typeface="Times New Roman" panose="02020603050405020304" pitchFamily="18" charset="0"/>
              </a:rPr>
              <a:t>Stonington Lighthouse</a:t>
            </a:r>
          </a:p>
          <a:p>
            <a:pPr marL="342900" marR="0" indent="-342900">
              <a:lnSpc>
                <a:spcPct val="107000"/>
              </a:lnSpc>
              <a:spcBef>
                <a:spcPts val="0"/>
              </a:spcBef>
              <a:spcAft>
                <a:spcPts val="800"/>
              </a:spcAf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Open Space between St. Mary’s Church and Post office</a:t>
            </a:r>
          </a:p>
          <a:p>
            <a:pPr marL="342900" marR="0" indent="-342900">
              <a:lnSpc>
                <a:spcPct val="107000"/>
              </a:lnSpc>
              <a:spcBef>
                <a:spcPts val="0"/>
              </a:spcBef>
              <a:spcAft>
                <a:spcPts val="800"/>
              </a:spcAft>
              <a:buAutoNum type="arabicPeriod"/>
            </a:pPr>
            <a:r>
              <a:rPr lang="en-US" sz="1400" kern="100" dirty="0">
                <a:latin typeface="Calibri" panose="020F0502020204030204" pitchFamily="34" charset="0"/>
                <a:ea typeface="Calibri" panose="020F0502020204030204" pitchFamily="34" charset="0"/>
                <a:cs typeface="Times New Roman" panose="02020603050405020304" pitchFamily="18" charset="0"/>
              </a:rPr>
              <a:t>La </a:t>
            </a:r>
            <a:r>
              <a:rPr lang="en-US" sz="1400" kern="100" dirty="0" err="1">
                <a:latin typeface="Calibri" panose="020F0502020204030204" pitchFamily="34" charset="0"/>
                <a:ea typeface="Calibri" panose="020F0502020204030204" pitchFamily="34" charset="0"/>
                <a:cs typeface="Times New Roman" panose="02020603050405020304" pitchFamily="18" charset="0"/>
              </a:rPr>
              <a:t>Grua</a:t>
            </a:r>
            <a:r>
              <a:rPr lang="en-US" sz="1400" kern="100" dirty="0">
                <a:latin typeface="Calibri" panose="020F0502020204030204" pitchFamily="34" charset="0"/>
                <a:ea typeface="Calibri" panose="020F0502020204030204" pitchFamily="34" charset="0"/>
                <a:cs typeface="Times New Roman" panose="02020603050405020304" pitchFamily="18" charset="0"/>
              </a:rPr>
              <a:t> Park</a:t>
            </a:r>
          </a:p>
          <a:p>
            <a:pPr marL="342900" marR="0" indent="-342900">
              <a:lnSpc>
                <a:spcPct val="107000"/>
              </a:lnSpc>
              <a:spcBef>
                <a:spcPts val="0"/>
              </a:spcBef>
              <a:spcAft>
                <a:spcPts val="800"/>
              </a:spcAft>
              <a:buAutoNum type="arabicPeriod"/>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Docks</a:t>
            </a:r>
          </a:p>
          <a:p>
            <a:pPr marL="342900" marR="0" indent="-342900">
              <a:lnSpc>
                <a:spcPct val="107000"/>
              </a:lnSpc>
              <a:spcBef>
                <a:spcPts val="0"/>
              </a:spcBef>
              <a:spcAft>
                <a:spcPts val="800"/>
              </a:spcAft>
              <a:buAutoNum type="arabicPeriod"/>
            </a:pPr>
            <a:r>
              <a:rPr lang="en-US" sz="1400" kern="100" dirty="0">
                <a:latin typeface="Calibri" panose="020F0502020204030204" pitchFamily="34" charset="0"/>
                <a:ea typeface="Calibri" panose="020F0502020204030204" pitchFamily="34" charset="0"/>
                <a:cs typeface="Times New Roman" panose="02020603050405020304" pitchFamily="18" charset="0"/>
              </a:rPr>
              <a:t>East Lawn at the Point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p:txBody>
      </p:sp>
      <p:cxnSp>
        <p:nvCxnSpPr>
          <p:cNvPr id="6" name="Straight Arrow Connector 5">
            <a:extLst>
              <a:ext uri="{FF2B5EF4-FFF2-40B4-BE49-F238E27FC236}">
                <a16:creationId xmlns:a16="http://schemas.microsoft.com/office/drawing/2014/main" xmlns="" id="{61472919-AE88-C65D-B6BB-6B4B89123C53}"/>
              </a:ext>
            </a:extLst>
          </p:cNvPr>
          <p:cNvCxnSpPr>
            <a:cxnSpLocks/>
          </p:cNvCxnSpPr>
          <p:nvPr/>
        </p:nvCxnSpPr>
        <p:spPr>
          <a:xfrm flipH="1">
            <a:off x="5645653" y="2960415"/>
            <a:ext cx="1661932" cy="8420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795B5290-BFEB-36DB-D728-8C2659384006}"/>
              </a:ext>
            </a:extLst>
          </p:cNvPr>
          <p:cNvCxnSpPr>
            <a:cxnSpLocks/>
          </p:cNvCxnSpPr>
          <p:nvPr/>
        </p:nvCxnSpPr>
        <p:spPr>
          <a:xfrm flipH="1">
            <a:off x="6337190" y="3009148"/>
            <a:ext cx="970395" cy="67045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0DF505E0-369F-3B13-5EEB-850FB4A8909C}"/>
              </a:ext>
            </a:extLst>
          </p:cNvPr>
          <p:cNvCxnSpPr>
            <a:cxnSpLocks/>
          </p:cNvCxnSpPr>
          <p:nvPr/>
        </p:nvCxnSpPr>
        <p:spPr>
          <a:xfrm flipH="1">
            <a:off x="5891917" y="2989598"/>
            <a:ext cx="1392761" cy="50666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0F752D72-5B72-069A-6CFE-8DE6E14B7526}"/>
              </a:ext>
            </a:extLst>
          </p:cNvPr>
          <p:cNvCxnSpPr>
            <a:cxnSpLocks/>
          </p:cNvCxnSpPr>
          <p:nvPr/>
        </p:nvCxnSpPr>
        <p:spPr>
          <a:xfrm flipH="1">
            <a:off x="6583680" y="3042089"/>
            <a:ext cx="771276" cy="83739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5BBD8738-A172-A003-E9FA-1A4E6E158C39}"/>
              </a:ext>
            </a:extLst>
          </p:cNvPr>
          <p:cNvSpPr txBox="1"/>
          <p:nvPr/>
        </p:nvSpPr>
        <p:spPr>
          <a:xfrm>
            <a:off x="7331109" y="2775005"/>
            <a:ext cx="1633328" cy="646331"/>
          </a:xfrm>
          <a:prstGeom prst="rect">
            <a:avLst/>
          </a:prstGeom>
          <a:noFill/>
        </p:spPr>
        <p:txBody>
          <a:bodyPr wrap="square" rtlCol="0">
            <a:spAutoFit/>
          </a:bodyPr>
          <a:lstStyle/>
          <a:p>
            <a:r>
              <a:rPr lang="en-US" dirty="0">
                <a:solidFill>
                  <a:schemeClr val="bg1"/>
                </a:solidFill>
              </a:rPr>
              <a:t>25 Locations analyzed</a:t>
            </a:r>
          </a:p>
        </p:txBody>
      </p:sp>
      <p:sp>
        <p:nvSpPr>
          <p:cNvPr id="3" name="Oval 2">
            <a:extLst>
              <a:ext uri="{FF2B5EF4-FFF2-40B4-BE49-F238E27FC236}">
                <a16:creationId xmlns:a16="http://schemas.microsoft.com/office/drawing/2014/main" xmlns="" id="{7309BF9B-6097-03A5-0AA8-A9F47CDB451F}"/>
              </a:ext>
            </a:extLst>
          </p:cNvPr>
          <p:cNvSpPr/>
          <p:nvPr/>
        </p:nvSpPr>
        <p:spPr>
          <a:xfrm>
            <a:off x="258777" y="149860"/>
            <a:ext cx="1284908" cy="1228151"/>
          </a:xfrm>
          <a:prstGeom prst="ellipse">
            <a:avLst/>
          </a:prstGeom>
          <a:solidFill>
            <a:srgbClr val="00B0F0"/>
          </a:solidFill>
          <a:ln w="25400" cap="flat" cmpd="sng" algn="ctr">
            <a:solidFill>
              <a:srgbClr val="00B0F0"/>
            </a:solidFill>
            <a:prstDash val="solid"/>
          </a:ln>
          <a:effectLst/>
        </p:spPr>
        <p:txBody>
          <a:bodyPr lIns="0" tIns="0" rIns="0" bIns="0" rtlCol="0" anchor="ctr"/>
          <a:lstStyle/>
          <a:p>
            <a:pPr marL="0" marR="0" lvl="0" indent="0" algn="ctr" defTabSz="456926" rtl="0" eaLnBrk="1" fontAlgn="auto" latinLnBrk="0" hangingPunct="1">
              <a:lnSpc>
                <a:spcPct val="100000"/>
              </a:lnSpc>
              <a:spcBef>
                <a:spcPts val="0"/>
              </a:spcBef>
              <a:spcAft>
                <a:spcPts val="0"/>
              </a:spcAft>
              <a:buClrTx/>
              <a:buSzTx/>
              <a:buFontTx/>
              <a:buNone/>
              <a:tabLst/>
              <a:defRPr/>
            </a:pPr>
            <a:r>
              <a:rPr lang="en-US" sz="1400" b="1" kern="0" dirty="0">
                <a:solidFill>
                  <a:prstClr val="black"/>
                </a:solidFill>
                <a:latin typeface="PF DIN Text Pro"/>
                <a:cs typeface="ATT Aleck Sans" panose="020B0503020203020204" pitchFamily="34" charset="0"/>
              </a:rPr>
              <a:t>9/21</a:t>
            </a:r>
            <a:endParaRPr kumimoji="0" lang="en-US" sz="1200" b="1" i="0" u="none" strike="noStrike" kern="0" cap="none" spc="0" normalizeH="0" baseline="0" noProof="0" dirty="0">
              <a:ln>
                <a:noFill/>
              </a:ln>
              <a:solidFill>
                <a:prstClr val="black"/>
              </a:solidFill>
              <a:effectLst/>
              <a:uLnTx/>
              <a:uFillTx/>
              <a:latin typeface="PF DIN Text Pro"/>
              <a:cs typeface="ATT Aleck Sans" panose="020B0503020203020204" pitchFamily="34" charset="0"/>
            </a:endParaRPr>
          </a:p>
        </p:txBody>
      </p:sp>
      <p:sp>
        <p:nvSpPr>
          <p:cNvPr id="5" name="Slide Number Placeholder 4">
            <a:extLst>
              <a:ext uri="{FF2B5EF4-FFF2-40B4-BE49-F238E27FC236}">
                <a16:creationId xmlns:a16="http://schemas.microsoft.com/office/drawing/2014/main" xmlns="" id="{67FEC82B-A439-AC84-4123-66FB83DC6AF5}"/>
              </a:ext>
            </a:extLst>
          </p:cNvPr>
          <p:cNvSpPr>
            <a:spLocks noGrp="1"/>
          </p:cNvSpPr>
          <p:nvPr>
            <p:ph type="sldNum" sz="quarter" idx="12"/>
          </p:nvPr>
        </p:nvSpPr>
        <p:spPr/>
        <p:txBody>
          <a:bodyPr/>
          <a:lstStyle/>
          <a:p>
            <a:fld id="{213F0E2F-2C03-4E16-A2C1-0916CD3C0A35}" type="slidenum">
              <a:rPr lang="en-US" smtClean="0"/>
              <a:t>5</a:t>
            </a:fld>
            <a:endParaRPr lang="en-US"/>
          </a:p>
        </p:txBody>
      </p:sp>
    </p:spTree>
    <p:extLst>
      <p:ext uri="{BB962C8B-B14F-4D97-AF65-F5344CB8AC3E}">
        <p14:creationId xmlns:p14="http://schemas.microsoft.com/office/powerpoint/2010/main" val="2386644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7456E2F4-439E-5370-1D1C-B7FC51052235}"/>
              </a:ext>
            </a:extLst>
          </p:cNvPr>
          <p:cNvSpPr txBox="1"/>
          <p:nvPr/>
        </p:nvSpPr>
        <p:spPr>
          <a:xfrm>
            <a:off x="49379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i="1" kern="1200" dirty="0">
                <a:solidFill>
                  <a:srgbClr val="FFFFFF"/>
                </a:solidFill>
                <a:latin typeface="+mj-lt"/>
                <a:ea typeface="+mj-ea"/>
                <a:cs typeface="+mj-cs"/>
              </a:rPr>
              <a:t>Example of the Comfort Station Location Analysis Document</a:t>
            </a:r>
          </a:p>
        </p:txBody>
      </p:sp>
      <p:sp>
        <p:nvSpPr>
          <p:cNvPr id="29" name="Arc 28">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5F615DFD-9B1B-C675-DFCA-4A61AE61F266}"/>
              </a:ext>
            </a:extLst>
          </p:cNvPr>
          <p:cNvSpPr txBox="1"/>
          <p:nvPr/>
        </p:nvSpPr>
        <p:spPr>
          <a:xfrm>
            <a:off x="4447308" y="591344"/>
            <a:ext cx="6906491" cy="5585619"/>
          </a:xfrm>
          <a:prstGeom prst="rect">
            <a:avLst/>
          </a:prstGeom>
        </p:spPr>
        <p:txBody>
          <a:bodyPr vert="horz" lIns="91440" tIns="45720" rIns="91440" bIns="45720" rtlCol="0" anchor="ctr">
            <a:normAutofit fontScale="92500" lnSpcReduction="10000"/>
          </a:bodyPr>
          <a:lstStyle/>
          <a:p>
            <a:pPr marL="0" marR="0" indent="-228600">
              <a:lnSpc>
                <a:spcPct val="90000"/>
              </a:lnSpc>
              <a:spcBef>
                <a:spcPts val="0"/>
              </a:spcBef>
              <a:spcAft>
                <a:spcPts val="800"/>
              </a:spcAft>
              <a:buFont typeface="Arial" panose="020B0604020202020204" pitchFamily="34" charset="0"/>
              <a:buChar char="•"/>
            </a:pPr>
            <a:r>
              <a:rPr lang="en-US" b="1" dirty="0">
                <a:effectLst/>
              </a:rPr>
              <a:t>Comfort Station Location Analysis</a:t>
            </a:r>
            <a:endParaRPr lang="en-US" dirty="0">
              <a:effectLst/>
            </a:endParaRPr>
          </a:p>
          <a:p>
            <a:pPr marL="0" marR="0" indent="-228600">
              <a:lnSpc>
                <a:spcPct val="90000"/>
              </a:lnSpc>
              <a:spcBef>
                <a:spcPts val="0"/>
              </a:spcBef>
              <a:spcAft>
                <a:spcPts val="800"/>
              </a:spcAft>
              <a:buFont typeface="Arial" panose="020B0604020202020204" pitchFamily="34" charset="0"/>
              <a:buChar char="•"/>
            </a:pPr>
            <a:r>
              <a:rPr lang="en-US" dirty="0">
                <a:effectLst/>
              </a:rPr>
              <a:t> </a:t>
            </a:r>
          </a:p>
          <a:p>
            <a:pPr marL="0" marR="0" indent="-228600">
              <a:lnSpc>
                <a:spcPct val="90000"/>
              </a:lnSpc>
              <a:spcBef>
                <a:spcPts val="0"/>
              </a:spcBef>
              <a:spcAft>
                <a:spcPts val="800"/>
              </a:spcAft>
              <a:buFont typeface="Arial" panose="020B0604020202020204" pitchFamily="34" charset="0"/>
              <a:buChar char="•"/>
            </a:pPr>
            <a:r>
              <a:rPr lang="en-US" b="1" dirty="0">
                <a:effectLst/>
              </a:rPr>
              <a:t>Location: 	Team Members	 	Date</a:t>
            </a:r>
            <a:endParaRPr lang="en-US" dirty="0">
              <a:effectLst/>
            </a:endParaRPr>
          </a:p>
          <a:p>
            <a:pPr marL="0" marR="0" indent="-228600">
              <a:lnSpc>
                <a:spcPct val="90000"/>
              </a:lnSpc>
              <a:spcBef>
                <a:spcPts val="0"/>
              </a:spcBef>
              <a:spcAft>
                <a:spcPts val="800"/>
              </a:spcAft>
              <a:buFont typeface="Arial" panose="020B0604020202020204" pitchFamily="34" charset="0"/>
              <a:buChar char="•"/>
            </a:pPr>
            <a:r>
              <a:rPr lang="en-US" dirty="0">
                <a:effectLst/>
              </a:rPr>
              <a:t>  </a:t>
            </a:r>
          </a:p>
          <a:p>
            <a:pPr marL="0" marR="0" indent="-228600">
              <a:lnSpc>
                <a:spcPct val="90000"/>
              </a:lnSpc>
              <a:spcBef>
                <a:spcPts val="0"/>
              </a:spcBef>
              <a:spcAft>
                <a:spcPts val="800"/>
              </a:spcAft>
              <a:buFont typeface="Arial" panose="020B0604020202020204" pitchFamily="34" charset="0"/>
              <a:buChar char="•"/>
            </a:pPr>
            <a:r>
              <a:rPr lang="en-US" b="1" u="sng" dirty="0">
                <a:effectLst/>
              </a:rPr>
              <a:t>Brief Description of the project</a:t>
            </a:r>
            <a:endParaRPr lang="en-US" dirty="0">
              <a:effectLst/>
            </a:endParaRPr>
          </a:p>
          <a:p>
            <a:pPr marL="0" marR="0" indent="-228600">
              <a:lnSpc>
                <a:spcPct val="90000"/>
              </a:lnSpc>
              <a:spcBef>
                <a:spcPts val="0"/>
              </a:spcBef>
              <a:spcAft>
                <a:spcPts val="800"/>
              </a:spcAft>
              <a:buFont typeface="Arial" panose="020B0604020202020204" pitchFamily="34" charset="0"/>
              <a:buChar char="•"/>
            </a:pPr>
            <a:r>
              <a:rPr lang="en-US" b="1" dirty="0">
                <a:effectLst/>
              </a:rPr>
              <a:t>Review </a:t>
            </a:r>
            <a:r>
              <a:rPr lang="en-US" b="1" dirty="0" err="1"/>
              <a:t>xxxx</a:t>
            </a:r>
            <a:r>
              <a:rPr lang="en-US" b="1" dirty="0">
                <a:effectLst/>
              </a:rPr>
              <a:t> site as a potential candidate for Public Bathrooms</a:t>
            </a:r>
            <a:endParaRPr lang="en-US" dirty="0">
              <a:effectLst/>
            </a:endParaRPr>
          </a:p>
          <a:p>
            <a:pPr marR="0">
              <a:lnSpc>
                <a:spcPct val="90000"/>
              </a:lnSpc>
              <a:spcBef>
                <a:spcPts val="0"/>
              </a:spcBef>
              <a:spcAft>
                <a:spcPts val="800"/>
              </a:spcAft>
            </a:pPr>
            <a:r>
              <a:rPr lang="en-US" b="1" u="none" strike="noStrike" dirty="0">
                <a:effectLst/>
              </a:rPr>
              <a:t> </a:t>
            </a:r>
          </a:p>
          <a:p>
            <a:pPr marL="0" marR="0" indent="-228600">
              <a:lnSpc>
                <a:spcPct val="90000"/>
              </a:lnSpc>
              <a:spcBef>
                <a:spcPts val="0"/>
              </a:spcBef>
              <a:spcAft>
                <a:spcPts val="800"/>
              </a:spcAft>
              <a:buFont typeface="Arial" panose="020B0604020202020204" pitchFamily="34" charset="0"/>
              <a:buChar char="•"/>
            </a:pPr>
            <a:endParaRPr lang="en-US" dirty="0">
              <a:effectLst/>
            </a:endParaRPr>
          </a:p>
          <a:p>
            <a:pPr marL="0" marR="0" indent="-228600">
              <a:lnSpc>
                <a:spcPct val="90000"/>
              </a:lnSpc>
              <a:spcBef>
                <a:spcPts val="0"/>
              </a:spcBef>
              <a:spcAft>
                <a:spcPts val="800"/>
              </a:spcAft>
              <a:buFont typeface="Arial" panose="020B0604020202020204" pitchFamily="34" charset="0"/>
              <a:buChar char="•"/>
            </a:pPr>
            <a:endParaRPr lang="en-US" dirty="0">
              <a:effectLst/>
            </a:endParaRPr>
          </a:p>
          <a:p>
            <a:pPr marL="0" marR="0" indent="-228600">
              <a:lnSpc>
                <a:spcPct val="90000"/>
              </a:lnSpc>
              <a:spcBef>
                <a:spcPts val="0"/>
              </a:spcBef>
              <a:spcAft>
                <a:spcPts val="800"/>
              </a:spcAft>
              <a:buFont typeface="Arial" panose="020B0604020202020204" pitchFamily="34" charset="0"/>
              <a:buChar char="•"/>
            </a:pPr>
            <a:r>
              <a:rPr lang="en-US" b="1" u="sng" dirty="0">
                <a:effectLst/>
              </a:rPr>
              <a:t>Advantages (</a:t>
            </a:r>
            <a:r>
              <a:rPr lang="en-US" u="sng" dirty="0">
                <a:effectLst/>
              </a:rPr>
              <a:t>at least Three)</a:t>
            </a:r>
          </a:p>
          <a:p>
            <a:pPr marL="0" marR="0" indent="-228600">
              <a:lnSpc>
                <a:spcPct val="90000"/>
              </a:lnSpc>
              <a:spcBef>
                <a:spcPts val="0"/>
              </a:spcBef>
              <a:spcAft>
                <a:spcPts val="800"/>
              </a:spcAft>
              <a:buFont typeface="Arial" panose="020B0604020202020204" pitchFamily="34" charset="0"/>
              <a:buChar char="•"/>
            </a:pPr>
            <a:endParaRPr lang="en-US" u="sng" dirty="0"/>
          </a:p>
          <a:p>
            <a:pPr marL="0" marR="0" indent="-228600">
              <a:lnSpc>
                <a:spcPct val="90000"/>
              </a:lnSpc>
              <a:spcBef>
                <a:spcPts val="0"/>
              </a:spcBef>
              <a:spcAft>
                <a:spcPts val="800"/>
              </a:spcAft>
              <a:buFont typeface="Arial" panose="020B0604020202020204" pitchFamily="34" charset="0"/>
              <a:buChar char="•"/>
            </a:pPr>
            <a:endParaRPr lang="en-US" u="sng" dirty="0"/>
          </a:p>
          <a:p>
            <a:pPr marL="0" marR="0" indent="-228600">
              <a:lnSpc>
                <a:spcPct val="90000"/>
              </a:lnSpc>
              <a:spcBef>
                <a:spcPts val="0"/>
              </a:spcBef>
              <a:spcAft>
                <a:spcPts val="800"/>
              </a:spcAft>
              <a:buFont typeface="Arial" panose="020B0604020202020204" pitchFamily="34" charset="0"/>
              <a:buChar char="•"/>
            </a:pPr>
            <a:endParaRPr lang="en-US" dirty="0">
              <a:effectLst/>
            </a:endParaRPr>
          </a:p>
          <a:p>
            <a:pPr marL="0" marR="0" indent="-228600">
              <a:lnSpc>
                <a:spcPct val="90000"/>
              </a:lnSpc>
              <a:spcBef>
                <a:spcPts val="0"/>
              </a:spcBef>
              <a:spcAft>
                <a:spcPts val="800"/>
              </a:spcAft>
              <a:buFont typeface="Arial" panose="020B0604020202020204" pitchFamily="34" charset="0"/>
              <a:buChar char="•"/>
            </a:pPr>
            <a:r>
              <a:rPr lang="en-US" b="1" u="sng" dirty="0">
                <a:effectLst/>
              </a:rPr>
              <a:t>Disadvantages</a:t>
            </a:r>
            <a:r>
              <a:rPr lang="en-US" u="sng" dirty="0">
                <a:effectLst/>
              </a:rPr>
              <a:t> (at least Three)</a:t>
            </a:r>
            <a:endParaRPr lang="en-US" dirty="0">
              <a:effectLst/>
            </a:endParaRPr>
          </a:p>
          <a:p>
            <a:pPr marR="0">
              <a:lnSpc>
                <a:spcPct val="90000"/>
              </a:lnSpc>
              <a:spcBef>
                <a:spcPts val="0"/>
              </a:spcBef>
              <a:spcAft>
                <a:spcPts val="800"/>
              </a:spcAft>
            </a:pPr>
            <a:r>
              <a:rPr lang="en-US" dirty="0">
                <a:effectLst/>
              </a:rPr>
              <a:t> </a:t>
            </a:r>
          </a:p>
          <a:p>
            <a:pPr marL="0" marR="0" indent="-228600">
              <a:lnSpc>
                <a:spcPct val="90000"/>
              </a:lnSpc>
              <a:spcBef>
                <a:spcPts val="0"/>
              </a:spcBef>
              <a:spcAft>
                <a:spcPts val="800"/>
              </a:spcAft>
              <a:buFont typeface="Arial" panose="020B0604020202020204" pitchFamily="34" charset="0"/>
              <a:buChar char="•"/>
            </a:pPr>
            <a:endParaRPr lang="en-US" dirty="0">
              <a:effectLst/>
            </a:endParaRPr>
          </a:p>
          <a:p>
            <a:pPr marL="0" marR="0" indent="-228600">
              <a:lnSpc>
                <a:spcPct val="90000"/>
              </a:lnSpc>
              <a:spcBef>
                <a:spcPts val="0"/>
              </a:spcBef>
              <a:spcAft>
                <a:spcPts val="800"/>
              </a:spcAft>
              <a:buFont typeface="Arial" panose="020B0604020202020204" pitchFamily="34" charset="0"/>
              <a:buChar char="•"/>
            </a:pPr>
            <a:r>
              <a:rPr lang="en-US" dirty="0">
                <a:effectLst/>
              </a:rPr>
              <a:t>Would you recommend that this project be recommended for further analysis?  </a:t>
            </a:r>
            <a:r>
              <a:rPr lang="en-US" b="1" dirty="0">
                <a:effectLst/>
              </a:rPr>
              <a:t>YES/NO</a:t>
            </a:r>
          </a:p>
          <a:p>
            <a:pPr marL="0" marR="0" indent="-228600">
              <a:lnSpc>
                <a:spcPct val="90000"/>
              </a:lnSpc>
              <a:spcBef>
                <a:spcPts val="0"/>
              </a:spcBef>
              <a:spcAft>
                <a:spcPts val="800"/>
              </a:spcAft>
              <a:buFont typeface="Arial" panose="020B0604020202020204" pitchFamily="34" charset="0"/>
              <a:buChar char="•"/>
            </a:pPr>
            <a:endParaRPr lang="en-US" dirty="0">
              <a:effectLst/>
            </a:endParaRPr>
          </a:p>
        </p:txBody>
      </p:sp>
      <p:sp>
        <p:nvSpPr>
          <p:cNvPr id="2" name="Slide Number Placeholder 1">
            <a:extLst>
              <a:ext uri="{FF2B5EF4-FFF2-40B4-BE49-F238E27FC236}">
                <a16:creationId xmlns:a16="http://schemas.microsoft.com/office/drawing/2014/main" xmlns="" id="{94678A77-9560-6C53-6ED5-A6E2F9C90111}"/>
              </a:ext>
            </a:extLst>
          </p:cNvPr>
          <p:cNvSpPr>
            <a:spLocks noGrp="1"/>
          </p:cNvSpPr>
          <p:nvPr>
            <p:ph type="sldNum" sz="quarter" idx="11"/>
          </p:nvPr>
        </p:nvSpPr>
        <p:spPr>
          <a:xfrm>
            <a:off x="9541564" y="6356350"/>
            <a:ext cx="1812235" cy="365125"/>
          </a:xfrm>
        </p:spPr>
        <p:txBody>
          <a:bodyPr vert="horz" lIns="91440" tIns="45720" rIns="91440" bIns="45720" rtlCol="0" anchor="ctr">
            <a:normAutofit/>
          </a:bodyPr>
          <a:lstStyle/>
          <a:p>
            <a:pPr algn="r">
              <a:spcAft>
                <a:spcPts val="600"/>
              </a:spcAft>
            </a:pPr>
            <a:fld id="{836F99F2-BFF6-8546-8FBC-E8CB3F915AF8}" type="slidenum">
              <a:rPr lang="en-US" smtClean="0"/>
              <a:pPr algn="r">
                <a:spcAft>
                  <a:spcPts val="600"/>
                </a:spcAft>
              </a:pPr>
              <a:t>6</a:t>
            </a:fld>
            <a:endParaRPr lang="en-US"/>
          </a:p>
        </p:txBody>
      </p:sp>
    </p:spTree>
    <p:extLst>
      <p:ext uri="{BB962C8B-B14F-4D97-AF65-F5344CB8AC3E}">
        <p14:creationId xmlns:p14="http://schemas.microsoft.com/office/powerpoint/2010/main" val="92135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1">
            <a:extLst>
              <a:ext uri="{FF2B5EF4-FFF2-40B4-BE49-F238E27FC236}">
                <a16:creationId xmlns:a16="http://schemas.microsoft.com/office/drawing/2014/main" xmlns="" id="{B9FF99BD-075F-4761-A995-6FC574BD2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3">
            <a:extLst>
              <a:ext uri="{FF2B5EF4-FFF2-40B4-BE49-F238E27FC236}">
                <a16:creationId xmlns:a16="http://schemas.microsoft.com/office/drawing/2014/main" xmlns="" id="{A7B21A54-9BA3-4EA9-B460-5A829ADD90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xmlns="" id="{6FA8F714-B9D8-488A-8CCA-E9948FF913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391FE1DA-693A-F057-659C-36F333BCB6A9}"/>
              </a:ext>
            </a:extLst>
          </p:cNvPr>
          <p:cNvSpPr/>
          <p:nvPr/>
        </p:nvSpPr>
        <p:spPr>
          <a:xfrm>
            <a:off x="1640796" y="1706463"/>
            <a:ext cx="893188" cy="853734"/>
          </a:xfrm>
          <a:prstGeom prst="ellipse">
            <a:avLst/>
          </a:prstGeom>
          <a:solidFill>
            <a:srgbClr val="00B0F0"/>
          </a:solidFill>
          <a:ln w="25400" cap="flat" cmpd="sng" algn="ctr">
            <a:solidFill>
              <a:srgbClr val="00B0F0"/>
            </a:solidFill>
            <a:prstDash val="solid"/>
          </a:ln>
          <a:effectLst/>
        </p:spPr>
        <p:txBody>
          <a:bodyPr lIns="0" tIns="0" rIns="0" bIns="0" rtlCol="0" anchor="ctr"/>
          <a:lstStyle/>
          <a:p>
            <a:pPr algn="ctr" defTabSz="315279">
              <a:spcAft>
                <a:spcPts val="600"/>
              </a:spcAft>
              <a:defRPr/>
            </a:pPr>
            <a:r>
              <a:rPr lang="en-US" sz="1400" kern="0" dirty="0">
                <a:solidFill>
                  <a:prstClr val="black"/>
                </a:solidFill>
                <a:latin typeface="PF DIN Text Pro"/>
                <a:ea typeface="+mn-ea"/>
                <a:cs typeface="+mn-cs"/>
              </a:rPr>
              <a:t>9/28</a:t>
            </a:r>
            <a:endParaRPr kumimoji="0" lang="en-US" sz="1400" b="0" i="0" u="none" strike="noStrike" kern="0" cap="none" spc="0" normalizeH="0" baseline="0" noProof="0" dirty="0">
              <a:ln>
                <a:noFill/>
              </a:ln>
              <a:solidFill>
                <a:prstClr val="black"/>
              </a:solidFill>
              <a:effectLst/>
              <a:uLnTx/>
              <a:uFillTx/>
              <a:latin typeface="PF DIN Text Pro"/>
              <a:ea typeface="+mn-ea"/>
              <a:cs typeface="ATT Aleck Sans" panose="020B0503020203020204" pitchFamily="34" charset="0"/>
            </a:endParaRPr>
          </a:p>
        </p:txBody>
      </p:sp>
      <p:sp>
        <p:nvSpPr>
          <p:cNvPr id="7" name="TextBox 6">
            <a:extLst>
              <a:ext uri="{FF2B5EF4-FFF2-40B4-BE49-F238E27FC236}">
                <a16:creationId xmlns:a16="http://schemas.microsoft.com/office/drawing/2014/main" xmlns="" id="{04858D89-DF1D-42D5-D963-3B63C0ED3E02}"/>
              </a:ext>
            </a:extLst>
          </p:cNvPr>
          <p:cNvSpPr txBox="1"/>
          <p:nvPr/>
        </p:nvSpPr>
        <p:spPr>
          <a:xfrm>
            <a:off x="1178212" y="3072789"/>
            <a:ext cx="2005476" cy="2523327"/>
          </a:xfrm>
          <a:prstGeom prst="rect">
            <a:avLst/>
          </a:prstGeom>
          <a:noFill/>
          <a:ln>
            <a:noFill/>
          </a:ln>
        </p:spPr>
        <p:txBody>
          <a:bodyPr wrap="square" lIns="0" tIns="0" rIns="0" bIns="0" rtlCol="0" anchor="t">
            <a:noAutofit/>
          </a:bodyPr>
          <a:lstStyle/>
          <a:p>
            <a:pPr defTabSz="315468">
              <a:spcAft>
                <a:spcPts val="552"/>
              </a:spcAft>
              <a:buClr>
                <a:srgbClr val="000000"/>
              </a:buClr>
            </a:pPr>
            <a:r>
              <a:rPr lang="en-US" sz="1400" kern="1200" dirty="0">
                <a:solidFill>
                  <a:schemeClr val="tx1"/>
                </a:solidFill>
                <a:latin typeface="+mn-lt"/>
                <a:ea typeface="+mn-ea"/>
                <a:cs typeface="+mn-cs"/>
              </a:rPr>
              <a:t>Analysis – Location review and refinement. Agreed which locations do not make sense and removed them from the list. We also removed properties whose owners were not amenable to hosting public bathrooms. E.g. James Merrill House, Mathews Park, </a:t>
            </a:r>
            <a:r>
              <a:rPr lang="en-US" sz="1400" dirty="0"/>
              <a:t> Library</a:t>
            </a:r>
            <a:r>
              <a:rPr lang="en-US" sz="1400" kern="1200" dirty="0">
                <a:solidFill>
                  <a:schemeClr val="tx1"/>
                </a:solidFill>
                <a:latin typeface="+mn-lt"/>
                <a:ea typeface="+mn-ea"/>
                <a:cs typeface="+mn-cs"/>
              </a:rPr>
              <a:t> etc. </a:t>
            </a:r>
            <a:endParaRPr kumimoji="0" lang="en-US" sz="12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endParaRPr>
          </a:p>
        </p:txBody>
      </p:sp>
      <p:pic>
        <p:nvPicPr>
          <p:cNvPr id="9" name="Picture 8">
            <a:extLst>
              <a:ext uri="{FF2B5EF4-FFF2-40B4-BE49-F238E27FC236}">
                <a16:creationId xmlns:a16="http://schemas.microsoft.com/office/drawing/2014/main" xmlns="" id="{A68BE626-D821-7DAE-B382-7CAB9FE3FF6B}"/>
              </a:ext>
            </a:extLst>
          </p:cNvPr>
          <p:cNvPicPr>
            <a:picLocks noChangeAspect="1"/>
          </p:cNvPicPr>
          <p:nvPr/>
        </p:nvPicPr>
        <p:blipFill>
          <a:blip r:embed="rId2"/>
          <a:stretch>
            <a:fillRect/>
          </a:stretch>
        </p:blipFill>
        <p:spPr>
          <a:xfrm>
            <a:off x="4048597" y="1248787"/>
            <a:ext cx="2707650" cy="3215335"/>
          </a:xfrm>
          <a:prstGeom prst="rect">
            <a:avLst/>
          </a:prstGeom>
        </p:spPr>
      </p:pic>
      <p:pic>
        <p:nvPicPr>
          <p:cNvPr id="11" name="Picture 10">
            <a:extLst>
              <a:ext uri="{FF2B5EF4-FFF2-40B4-BE49-F238E27FC236}">
                <a16:creationId xmlns:a16="http://schemas.microsoft.com/office/drawing/2014/main" xmlns="" id="{B5894A35-BD60-9416-B80A-4F4905A14B44}"/>
              </a:ext>
            </a:extLst>
          </p:cNvPr>
          <p:cNvPicPr>
            <a:picLocks noChangeAspect="1"/>
          </p:cNvPicPr>
          <p:nvPr/>
        </p:nvPicPr>
        <p:blipFill>
          <a:blip r:embed="rId3"/>
          <a:stretch>
            <a:fillRect/>
          </a:stretch>
        </p:blipFill>
        <p:spPr>
          <a:xfrm>
            <a:off x="3330757" y="1376442"/>
            <a:ext cx="2458342" cy="2330657"/>
          </a:xfrm>
          <a:prstGeom prst="rect">
            <a:avLst/>
          </a:prstGeom>
        </p:spPr>
      </p:pic>
      <p:pic>
        <p:nvPicPr>
          <p:cNvPr id="13" name="Picture 12">
            <a:extLst>
              <a:ext uri="{FF2B5EF4-FFF2-40B4-BE49-F238E27FC236}">
                <a16:creationId xmlns:a16="http://schemas.microsoft.com/office/drawing/2014/main" xmlns="" id="{06AB7162-397B-9C51-EC9D-528A5B9B9B7F}"/>
              </a:ext>
            </a:extLst>
          </p:cNvPr>
          <p:cNvPicPr>
            <a:picLocks noChangeAspect="1"/>
          </p:cNvPicPr>
          <p:nvPr/>
        </p:nvPicPr>
        <p:blipFill>
          <a:blip r:embed="rId4"/>
          <a:stretch>
            <a:fillRect/>
          </a:stretch>
        </p:blipFill>
        <p:spPr>
          <a:xfrm>
            <a:off x="4692290" y="2049837"/>
            <a:ext cx="3176471" cy="3215335"/>
          </a:xfrm>
          <a:prstGeom prst="rect">
            <a:avLst/>
          </a:prstGeom>
        </p:spPr>
      </p:pic>
      <p:pic>
        <p:nvPicPr>
          <p:cNvPr id="15" name="Picture 14">
            <a:extLst>
              <a:ext uri="{FF2B5EF4-FFF2-40B4-BE49-F238E27FC236}">
                <a16:creationId xmlns:a16="http://schemas.microsoft.com/office/drawing/2014/main" xmlns="" id="{45830C2A-E178-D30E-0266-868BDEED23CB}"/>
              </a:ext>
            </a:extLst>
          </p:cNvPr>
          <p:cNvPicPr>
            <a:picLocks noChangeAspect="1"/>
          </p:cNvPicPr>
          <p:nvPr/>
        </p:nvPicPr>
        <p:blipFill>
          <a:blip r:embed="rId5"/>
          <a:stretch>
            <a:fillRect/>
          </a:stretch>
        </p:blipFill>
        <p:spPr>
          <a:xfrm>
            <a:off x="3732037" y="3374415"/>
            <a:ext cx="2826283" cy="2221701"/>
          </a:xfrm>
          <a:prstGeom prst="rect">
            <a:avLst/>
          </a:prstGeom>
        </p:spPr>
      </p:pic>
      <p:pic>
        <p:nvPicPr>
          <p:cNvPr id="19" name="Picture 18">
            <a:extLst>
              <a:ext uri="{FF2B5EF4-FFF2-40B4-BE49-F238E27FC236}">
                <a16:creationId xmlns:a16="http://schemas.microsoft.com/office/drawing/2014/main" xmlns="" id="{92D70D1D-95F9-CFB8-4FEB-31C86267AF27}"/>
              </a:ext>
            </a:extLst>
          </p:cNvPr>
          <p:cNvPicPr>
            <a:picLocks noChangeAspect="1"/>
          </p:cNvPicPr>
          <p:nvPr/>
        </p:nvPicPr>
        <p:blipFill>
          <a:blip r:embed="rId6"/>
          <a:stretch>
            <a:fillRect/>
          </a:stretch>
        </p:blipFill>
        <p:spPr>
          <a:xfrm>
            <a:off x="4544079" y="1896466"/>
            <a:ext cx="3170473" cy="3831861"/>
          </a:xfrm>
          <a:prstGeom prst="rect">
            <a:avLst/>
          </a:prstGeom>
        </p:spPr>
      </p:pic>
      <p:pic>
        <p:nvPicPr>
          <p:cNvPr id="21" name="Picture 20">
            <a:extLst>
              <a:ext uri="{FF2B5EF4-FFF2-40B4-BE49-F238E27FC236}">
                <a16:creationId xmlns:a16="http://schemas.microsoft.com/office/drawing/2014/main" xmlns="" id="{BDFB08D6-A5B5-7D29-F9B1-4978701EBD11}"/>
              </a:ext>
            </a:extLst>
          </p:cNvPr>
          <p:cNvPicPr>
            <a:picLocks noChangeAspect="1"/>
          </p:cNvPicPr>
          <p:nvPr/>
        </p:nvPicPr>
        <p:blipFill>
          <a:blip r:embed="rId7"/>
          <a:stretch>
            <a:fillRect/>
          </a:stretch>
        </p:blipFill>
        <p:spPr>
          <a:xfrm>
            <a:off x="6937655" y="1433425"/>
            <a:ext cx="3203968" cy="4034428"/>
          </a:xfrm>
          <a:prstGeom prst="rect">
            <a:avLst/>
          </a:prstGeom>
        </p:spPr>
      </p:pic>
      <p:pic>
        <p:nvPicPr>
          <p:cNvPr id="23" name="Picture 22">
            <a:extLst>
              <a:ext uri="{FF2B5EF4-FFF2-40B4-BE49-F238E27FC236}">
                <a16:creationId xmlns:a16="http://schemas.microsoft.com/office/drawing/2014/main" xmlns="" id="{907FE612-F448-69DE-7AE0-C641C2A4CF4E}"/>
              </a:ext>
            </a:extLst>
          </p:cNvPr>
          <p:cNvPicPr>
            <a:picLocks noChangeAspect="1"/>
          </p:cNvPicPr>
          <p:nvPr/>
        </p:nvPicPr>
        <p:blipFill>
          <a:blip r:embed="rId8"/>
          <a:stretch>
            <a:fillRect/>
          </a:stretch>
        </p:blipFill>
        <p:spPr>
          <a:xfrm>
            <a:off x="4955150" y="2049837"/>
            <a:ext cx="3722998" cy="3548956"/>
          </a:xfrm>
          <a:prstGeom prst="rect">
            <a:avLst/>
          </a:prstGeom>
        </p:spPr>
      </p:pic>
      <p:pic>
        <p:nvPicPr>
          <p:cNvPr id="25" name="Picture 24">
            <a:extLst>
              <a:ext uri="{FF2B5EF4-FFF2-40B4-BE49-F238E27FC236}">
                <a16:creationId xmlns:a16="http://schemas.microsoft.com/office/drawing/2014/main" xmlns="" id="{1FEF3A33-CC16-0B63-CCD6-4297DB182411}"/>
              </a:ext>
            </a:extLst>
          </p:cNvPr>
          <p:cNvPicPr>
            <a:picLocks noChangeAspect="1"/>
          </p:cNvPicPr>
          <p:nvPr/>
        </p:nvPicPr>
        <p:blipFill>
          <a:blip r:embed="rId9"/>
          <a:stretch>
            <a:fillRect/>
          </a:stretch>
        </p:blipFill>
        <p:spPr>
          <a:xfrm>
            <a:off x="4962927" y="1123527"/>
            <a:ext cx="3372192" cy="3489685"/>
          </a:xfrm>
          <a:prstGeom prst="rect">
            <a:avLst/>
          </a:prstGeom>
        </p:spPr>
      </p:pic>
      <p:pic>
        <p:nvPicPr>
          <p:cNvPr id="27" name="Picture 26">
            <a:extLst>
              <a:ext uri="{FF2B5EF4-FFF2-40B4-BE49-F238E27FC236}">
                <a16:creationId xmlns:a16="http://schemas.microsoft.com/office/drawing/2014/main" xmlns="" id="{16BF3904-FA6D-4B29-171D-EE4B93B123AD}"/>
              </a:ext>
            </a:extLst>
          </p:cNvPr>
          <p:cNvPicPr>
            <a:picLocks noChangeAspect="1"/>
          </p:cNvPicPr>
          <p:nvPr/>
        </p:nvPicPr>
        <p:blipFill>
          <a:blip r:embed="rId10"/>
          <a:stretch>
            <a:fillRect/>
          </a:stretch>
        </p:blipFill>
        <p:spPr>
          <a:xfrm>
            <a:off x="6085139" y="1586682"/>
            <a:ext cx="3258825" cy="3489685"/>
          </a:xfrm>
          <a:prstGeom prst="rect">
            <a:avLst/>
          </a:prstGeom>
        </p:spPr>
      </p:pic>
      <p:sp>
        <p:nvSpPr>
          <p:cNvPr id="2" name="Slide Number Placeholder 1">
            <a:extLst>
              <a:ext uri="{FF2B5EF4-FFF2-40B4-BE49-F238E27FC236}">
                <a16:creationId xmlns:a16="http://schemas.microsoft.com/office/drawing/2014/main" xmlns="" id="{8211F1A2-D8CF-2F2B-4245-7DD5C3DDCCFF}"/>
              </a:ext>
            </a:extLst>
          </p:cNvPr>
          <p:cNvSpPr>
            <a:spLocks noGrp="1"/>
          </p:cNvSpPr>
          <p:nvPr>
            <p:ph type="sldNum" sz="quarter" idx="12"/>
          </p:nvPr>
        </p:nvSpPr>
        <p:spPr/>
        <p:txBody>
          <a:bodyPr/>
          <a:lstStyle/>
          <a:p>
            <a:fld id="{213F0E2F-2C03-4E16-A2C1-0916CD3C0A35}" type="slidenum">
              <a:rPr lang="en-US" smtClean="0"/>
              <a:t>7</a:t>
            </a:fld>
            <a:endParaRPr lang="en-US"/>
          </a:p>
        </p:txBody>
      </p:sp>
    </p:spTree>
    <p:extLst>
      <p:ext uri="{BB962C8B-B14F-4D97-AF65-F5344CB8AC3E}">
        <p14:creationId xmlns:p14="http://schemas.microsoft.com/office/powerpoint/2010/main" val="304302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CE72EE2D-148B-D275-F1FF-51C70EC5BBF6}"/>
              </a:ext>
            </a:extLst>
          </p:cNvPr>
          <p:cNvSpPr/>
          <p:nvPr/>
        </p:nvSpPr>
        <p:spPr>
          <a:xfrm>
            <a:off x="826702" y="326609"/>
            <a:ext cx="944947" cy="755480"/>
          </a:xfrm>
          <a:prstGeom prst="ellipse">
            <a:avLst/>
          </a:prstGeom>
          <a:solidFill>
            <a:srgbClr val="00B0F0"/>
          </a:solidFill>
          <a:ln w="25400" cap="flat" cmpd="sng" algn="ctr">
            <a:solidFill>
              <a:srgbClr val="00B0F0"/>
            </a:solidFill>
            <a:prstDash val="solid"/>
          </a:ln>
          <a:effectLst/>
        </p:spPr>
        <p:txBody>
          <a:bodyPr lIns="0" tIns="0" rIns="0" bIns="0" rtlCol="0" anchor="ctr"/>
          <a:lstStyle/>
          <a:p>
            <a:pPr marL="0" marR="0" lvl="0" indent="0" algn="ctr" defTabSz="456926" rtl="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PF DIN Text Pro"/>
                <a:cs typeface="ATT Aleck Sans" panose="020B0503020203020204" pitchFamily="34" charset="0"/>
              </a:rPr>
              <a:t>10/5</a:t>
            </a:r>
            <a:endParaRPr kumimoji="0" lang="en-US" sz="1200" b="0" i="0" u="none" strike="noStrike" kern="0" cap="none" spc="0" normalizeH="0" baseline="0" noProof="0" dirty="0">
              <a:ln>
                <a:noFill/>
              </a:ln>
              <a:solidFill>
                <a:prstClr val="black"/>
              </a:solidFill>
              <a:effectLst/>
              <a:uLnTx/>
              <a:uFillTx/>
              <a:latin typeface="PF DIN Text Pro"/>
              <a:ea typeface="+mn-ea"/>
              <a:cs typeface="ATT Aleck Sans" panose="020B0503020203020204" pitchFamily="34" charset="0"/>
            </a:endParaRPr>
          </a:p>
        </p:txBody>
      </p:sp>
      <p:sp>
        <p:nvSpPr>
          <p:cNvPr id="3" name="TextBox 2">
            <a:extLst>
              <a:ext uri="{FF2B5EF4-FFF2-40B4-BE49-F238E27FC236}">
                <a16:creationId xmlns:a16="http://schemas.microsoft.com/office/drawing/2014/main" xmlns="" id="{BB1688D7-9398-98B0-34E2-4F6726C4507E}"/>
              </a:ext>
            </a:extLst>
          </p:cNvPr>
          <p:cNvSpPr txBox="1"/>
          <p:nvPr/>
        </p:nvSpPr>
        <p:spPr>
          <a:xfrm>
            <a:off x="819150" y="1533525"/>
            <a:ext cx="3390900" cy="1466849"/>
          </a:xfrm>
          <a:prstGeom prst="rect">
            <a:avLst/>
          </a:prstGeom>
          <a:noFill/>
          <a:ln>
            <a:noFill/>
          </a:ln>
        </p:spPr>
        <p:txBody>
          <a:bodyPr wrap="square" lIns="0" tIns="0" rIns="0" bIns="0" rtlCol="0" anchor="t">
            <a:normAutofit fontScale="62500" lnSpcReduction="20000"/>
          </a:bodyPr>
          <a:lstStyle/>
          <a:p>
            <a:pPr marL="0" marR="0" indent="0" algn="l" defTabSz="457200" rtl="0" eaLnBrk="1" fontAlgn="auto" latinLnBrk="0" hangingPunct="1">
              <a:lnSpc>
                <a:spcPct val="100000"/>
              </a:lnSpc>
              <a:spcBef>
                <a:spcPts val="0"/>
              </a:spcBef>
              <a:spcAft>
                <a:spcPts val="800"/>
              </a:spcAft>
              <a:buClr>
                <a:srgbClr val="000000"/>
              </a:buClr>
              <a:buSzTx/>
              <a:buFontTx/>
              <a:buNone/>
              <a:tabLst/>
            </a:pPr>
            <a:r>
              <a:rPr kumimoji="0" lang="en-US" sz="24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rPr>
              <a:t>Reduced locations from 25 to 7 + 4 TBD.  Agreed upon criteria for rubric. The criteria is how the weightings 1,2,3 calculated the total points for each location. Each member to complete their own rubric for 10-11 meeting.</a:t>
            </a:r>
            <a:endParaRPr lang="en-US" sz="2400" dirty="0">
              <a:cs typeface="ATT Aleck Sans" panose="020B0503020203020204" pitchFamily="34" charset="0"/>
            </a:endParaRPr>
          </a:p>
          <a:p>
            <a:pPr marL="0" marR="0" indent="0" algn="l" defTabSz="457200" rtl="0" eaLnBrk="1" fontAlgn="auto" latinLnBrk="0" hangingPunct="1">
              <a:lnSpc>
                <a:spcPct val="100000"/>
              </a:lnSpc>
              <a:spcBef>
                <a:spcPts val="0"/>
              </a:spcBef>
              <a:spcAft>
                <a:spcPts val="800"/>
              </a:spcAft>
              <a:buClr>
                <a:srgbClr val="000000"/>
              </a:buClr>
              <a:buSzTx/>
              <a:buFontTx/>
              <a:buNone/>
              <a:tabLst/>
            </a:pPr>
            <a:endParaRPr kumimoji="0" lang="en-US" sz="2400" b="0" i="0" u="none" strike="noStrike" kern="1200" cap="none" spc="0" normalizeH="0" baseline="0" noProof="0" dirty="0">
              <a:ln>
                <a:noFill/>
              </a:ln>
              <a:solidFill>
                <a:schemeClr val="tx1"/>
              </a:solidFill>
              <a:effectLst/>
              <a:uLnTx/>
              <a:uFillTx/>
              <a:latin typeface="+mn-lt"/>
              <a:ea typeface="+mn-ea"/>
              <a:cs typeface="ATT Aleck Sans" panose="020B0503020203020204" pitchFamily="34" charset="0"/>
            </a:endParaRPr>
          </a:p>
        </p:txBody>
      </p:sp>
      <p:graphicFrame>
        <p:nvGraphicFramePr>
          <p:cNvPr id="4" name="Table 3">
            <a:extLst>
              <a:ext uri="{FF2B5EF4-FFF2-40B4-BE49-F238E27FC236}">
                <a16:creationId xmlns:a16="http://schemas.microsoft.com/office/drawing/2014/main" xmlns="" id="{8CD05EEA-7C1C-53EE-EB22-4F8ED2470328}"/>
              </a:ext>
            </a:extLst>
          </p:cNvPr>
          <p:cNvGraphicFramePr>
            <a:graphicFrameLocks noGrp="1"/>
          </p:cNvGraphicFramePr>
          <p:nvPr>
            <p:extLst>
              <p:ext uri="{D42A27DB-BD31-4B8C-83A1-F6EECF244321}">
                <p14:modId xmlns:p14="http://schemas.microsoft.com/office/powerpoint/2010/main" val="4126473123"/>
              </p:ext>
            </p:extLst>
          </p:nvPr>
        </p:nvGraphicFramePr>
        <p:xfrm>
          <a:off x="847725" y="3438525"/>
          <a:ext cx="3705225" cy="3143247"/>
        </p:xfrm>
        <a:graphic>
          <a:graphicData uri="http://schemas.openxmlformats.org/drawingml/2006/table">
            <a:tbl>
              <a:tblPr firstRow="1" firstCol="1" bandRow="1">
                <a:tableStyleId>{5C22544A-7EE6-4342-B048-85BDC9FD1C3A}</a:tableStyleId>
              </a:tblPr>
              <a:tblGrid>
                <a:gridCol w="3705225">
                  <a:extLst>
                    <a:ext uri="{9D8B030D-6E8A-4147-A177-3AD203B41FA5}">
                      <a16:colId xmlns:a16="http://schemas.microsoft.com/office/drawing/2014/main" xmlns="" val="871640362"/>
                    </a:ext>
                  </a:extLst>
                </a:gridCol>
              </a:tblGrid>
              <a:tr h="241580">
                <a:tc>
                  <a:txBody>
                    <a:bodyPr/>
                    <a:lstStyle/>
                    <a:p>
                      <a:pPr marL="0" marR="0">
                        <a:spcBef>
                          <a:spcPts val="0"/>
                        </a:spcBef>
                        <a:spcAft>
                          <a:spcPts val="0"/>
                        </a:spcAft>
                      </a:pPr>
                      <a:r>
                        <a:rPr lang="en-US" sz="1200">
                          <a:effectLst/>
                        </a:rPr>
                        <a:t>Cost and Ease of Construction</a:t>
                      </a:r>
                      <a:endParaRPr lang="en-US" sz="1000">
                        <a:effectLst/>
                        <a:latin typeface="Calibri" panose="020F0502020204030204" pitchFamily="34" charset="0"/>
                        <a:ea typeface="Times New Roman" panose="02020603050405020304" pitchFamily="18" charset="0"/>
                      </a:endParaRPr>
                    </a:p>
                  </a:txBody>
                  <a:tcPr marL="9525" marR="9525" marT="9525" marB="0" anchor="b"/>
                </a:tc>
                <a:extLst>
                  <a:ext uri="{0D108BD9-81ED-4DB2-BD59-A6C34878D82A}">
                    <a16:rowId xmlns:a16="http://schemas.microsoft.com/office/drawing/2014/main" xmlns="" val="3251835681"/>
                  </a:ext>
                </a:extLst>
              </a:tr>
              <a:tr h="241580">
                <a:tc>
                  <a:txBody>
                    <a:bodyPr/>
                    <a:lstStyle/>
                    <a:p>
                      <a:pPr marL="0" marR="0">
                        <a:spcBef>
                          <a:spcPts val="0"/>
                        </a:spcBef>
                        <a:spcAft>
                          <a:spcPts val="0"/>
                        </a:spcAft>
                      </a:pPr>
                      <a:r>
                        <a:rPr lang="en-US" sz="1200" dirty="0">
                          <a:effectLst/>
                        </a:rPr>
                        <a:t>Annual Operating Cost</a:t>
                      </a:r>
                      <a:endParaRPr lang="en-US" sz="1000" dirty="0">
                        <a:effectLst/>
                        <a:latin typeface="Calibri" panose="020F0502020204030204" pitchFamily="34" charset="0"/>
                        <a:ea typeface="Times New Roman" panose="02020603050405020304" pitchFamily="18" charset="0"/>
                      </a:endParaRPr>
                    </a:p>
                  </a:txBody>
                  <a:tcPr marL="9525" marR="9525" marT="9525" marB="0" anchor="b"/>
                </a:tc>
                <a:extLst>
                  <a:ext uri="{0D108BD9-81ED-4DB2-BD59-A6C34878D82A}">
                    <a16:rowId xmlns:a16="http://schemas.microsoft.com/office/drawing/2014/main" xmlns="" val="1744971877"/>
                  </a:ext>
                </a:extLst>
              </a:tr>
              <a:tr h="241580">
                <a:tc>
                  <a:txBody>
                    <a:bodyPr/>
                    <a:lstStyle/>
                    <a:p>
                      <a:pPr marL="0" marR="0">
                        <a:spcBef>
                          <a:spcPts val="0"/>
                        </a:spcBef>
                        <a:spcAft>
                          <a:spcPts val="0"/>
                        </a:spcAft>
                      </a:pPr>
                      <a:r>
                        <a:rPr lang="en-US" sz="1200" dirty="0">
                          <a:effectLst/>
                        </a:rPr>
                        <a:t>Personal Security</a:t>
                      </a:r>
                      <a:endParaRPr lang="en-US" sz="1000" dirty="0">
                        <a:effectLst/>
                        <a:latin typeface="Calibri" panose="020F0502020204030204" pitchFamily="34" charset="0"/>
                        <a:ea typeface="Times New Roman" panose="02020603050405020304" pitchFamily="18" charset="0"/>
                      </a:endParaRPr>
                    </a:p>
                  </a:txBody>
                  <a:tcPr marL="9525" marR="9525" marT="9525" marB="0" anchor="b"/>
                </a:tc>
                <a:extLst>
                  <a:ext uri="{0D108BD9-81ED-4DB2-BD59-A6C34878D82A}">
                    <a16:rowId xmlns:a16="http://schemas.microsoft.com/office/drawing/2014/main" xmlns="" val="2573535605"/>
                  </a:ext>
                </a:extLst>
              </a:tr>
              <a:tr h="241580">
                <a:tc>
                  <a:txBody>
                    <a:bodyPr/>
                    <a:lstStyle/>
                    <a:p>
                      <a:pPr marL="0" marR="0">
                        <a:spcBef>
                          <a:spcPts val="0"/>
                        </a:spcBef>
                        <a:spcAft>
                          <a:spcPts val="0"/>
                        </a:spcAft>
                      </a:pPr>
                      <a:r>
                        <a:rPr lang="en-US" sz="1200">
                          <a:effectLst/>
                        </a:rPr>
                        <a:t>Site Safety: Vandalism, Drug Use, Vagrancy</a:t>
                      </a:r>
                      <a:endParaRPr lang="en-US" sz="1000">
                        <a:effectLst/>
                        <a:latin typeface="Calibri" panose="020F0502020204030204" pitchFamily="34" charset="0"/>
                        <a:ea typeface="Times New Roman" panose="02020603050405020304" pitchFamily="18" charset="0"/>
                      </a:endParaRPr>
                    </a:p>
                  </a:txBody>
                  <a:tcPr marL="9525" marR="9525" marT="9525" marB="0" anchor="b"/>
                </a:tc>
                <a:extLst>
                  <a:ext uri="{0D108BD9-81ED-4DB2-BD59-A6C34878D82A}">
                    <a16:rowId xmlns:a16="http://schemas.microsoft.com/office/drawing/2014/main" xmlns="" val="2905552621"/>
                  </a:ext>
                </a:extLst>
              </a:tr>
              <a:tr h="241580">
                <a:tc>
                  <a:txBody>
                    <a:bodyPr/>
                    <a:lstStyle/>
                    <a:p>
                      <a:pPr marL="0" marR="0">
                        <a:spcBef>
                          <a:spcPts val="0"/>
                        </a:spcBef>
                        <a:spcAft>
                          <a:spcPts val="0"/>
                        </a:spcAft>
                      </a:pPr>
                      <a:r>
                        <a:rPr lang="en-US" sz="1200">
                          <a:effectLst/>
                        </a:rPr>
                        <a:t>Easily Found / Close to Commercial District</a:t>
                      </a:r>
                      <a:endParaRPr lang="en-US" sz="1000">
                        <a:effectLst/>
                        <a:latin typeface="Calibri" panose="020F0502020204030204" pitchFamily="34" charset="0"/>
                        <a:ea typeface="Times New Roman" panose="02020603050405020304" pitchFamily="18" charset="0"/>
                      </a:endParaRPr>
                    </a:p>
                  </a:txBody>
                  <a:tcPr marL="9525" marR="9525" marT="9525" marB="0" anchor="b"/>
                </a:tc>
                <a:extLst>
                  <a:ext uri="{0D108BD9-81ED-4DB2-BD59-A6C34878D82A}">
                    <a16:rowId xmlns:a16="http://schemas.microsoft.com/office/drawing/2014/main" xmlns="" val="4290144763"/>
                  </a:ext>
                </a:extLst>
              </a:tr>
              <a:tr h="241580">
                <a:tc>
                  <a:txBody>
                    <a:bodyPr/>
                    <a:lstStyle/>
                    <a:p>
                      <a:pPr marL="0" marR="0">
                        <a:spcBef>
                          <a:spcPts val="0"/>
                        </a:spcBef>
                        <a:spcAft>
                          <a:spcPts val="0"/>
                        </a:spcAft>
                      </a:pPr>
                      <a:r>
                        <a:rPr lang="en-US" sz="1200">
                          <a:effectLst/>
                        </a:rPr>
                        <a:t>Handicap Accessible</a:t>
                      </a:r>
                      <a:endParaRPr lang="en-US" sz="1000">
                        <a:effectLst/>
                        <a:latin typeface="Calibri" panose="020F0502020204030204" pitchFamily="34" charset="0"/>
                        <a:ea typeface="Times New Roman" panose="02020603050405020304" pitchFamily="18" charset="0"/>
                      </a:endParaRPr>
                    </a:p>
                  </a:txBody>
                  <a:tcPr marL="9525" marR="9525" marT="9525" marB="0" anchor="b"/>
                </a:tc>
                <a:extLst>
                  <a:ext uri="{0D108BD9-81ED-4DB2-BD59-A6C34878D82A}">
                    <a16:rowId xmlns:a16="http://schemas.microsoft.com/office/drawing/2014/main" xmlns="" val="681785895"/>
                  </a:ext>
                </a:extLst>
              </a:tr>
              <a:tr h="241580">
                <a:tc>
                  <a:txBody>
                    <a:bodyPr/>
                    <a:lstStyle/>
                    <a:p>
                      <a:pPr marL="0" marR="0">
                        <a:spcBef>
                          <a:spcPts val="0"/>
                        </a:spcBef>
                        <a:spcAft>
                          <a:spcPts val="0"/>
                        </a:spcAft>
                      </a:pPr>
                      <a:r>
                        <a:rPr lang="en-US" sz="1200">
                          <a:effectLst/>
                        </a:rPr>
                        <a:t>Attractive </a:t>
                      </a:r>
                      <a:endParaRPr lang="en-US" sz="1000">
                        <a:effectLst/>
                        <a:latin typeface="Calibri" panose="020F0502020204030204" pitchFamily="34" charset="0"/>
                        <a:ea typeface="Times New Roman" panose="02020603050405020304" pitchFamily="18" charset="0"/>
                      </a:endParaRPr>
                    </a:p>
                  </a:txBody>
                  <a:tcPr marL="9525" marR="9525" marT="9525" marB="0" anchor="b"/>
                </a:tc>
                <a:extLst>
                  <a:ext uri="{0D108BD9-81ED-4DB2-BD59-A6C34878D82A}">
                    <a16:rowId xmlns:a16="http://schemas.microsoft.com/office/drawing/2014/main" xmlns="" val="3478224453"/>
                  </a:ext>
                </a:extLst>
              </a:tr>
              <a:tr h="267294">
                <a:tc>
                  <a:txBody>
                    <a:bodyPr/>
                    <a:lstStyle/>
                    <a:p>
                      <a:pPr marL="0" marR="0">
                        <a:spcBef>
                          <a:spcPts val="0"/>
                        </a:spcBef>
                        <a:spcAft>
                          <a:spcPts val="0"/>
                        </a:spcAft>
                      </a:pPr>
                      <a:r>
                        <a:rPr lang="en-US" sz="1200" dirty="0">
                          <a:effectLst/>
                        </a:rPr>
                        <a:t>Surrounding grounds able to be camped upon</a:t>
                      </a:r>
                      <a:endParaRPr lang="en-US" sz="1000" dirty="0">
                        <a:effectLst/>
                        <a:latin typeface="Calibri" panose="020F0502020204030204" pitchFamily="34" charset="0"/>
                        <a:ea typeface="Times New Roman" panose="02020603050405020304" pitchFamily="18" charset="0"/>
                      </a:endParaRPr>
                    </a:p>
                  </a:txBody>
                  <a:tcPr marL="9525" marR="9525" marT="9525" marB="0" anchor="b"/>
                </a:tc>
                <a:extLst>
                  <a:ext uri="{0D108BD9-81ED-4DB2-BD59-A6C34878D82A}">
                    <a16:rowId xmlns:a16="http://schemas.microsoft.com/office/drawing/2014/main" xmlns="" val="323874281"/>
                  </a:ext>
                </a:extLst>
              </a:tr>
              <a:tr h="241580">
                <a:tc>
                  <a:txBody>
                    <a:bodyPr/>
                    <a:lstStyle/>
                    <a:p>
                      <a:pPr marL="0" marR="0">
                        <a:spcBef>
                          <a:spcPts val="0"/>
                        </a:spcBef>
                        <a:spcAft>
                          <a:spcPts val="0"/>
                        </a:spcAft>
                      </a:pPr>
                      <a:r>
                        <a:rPr lang="en-US" sz="1200" dirty="0">
                          <a:effectLst/>
                        </a:rPr>
                        <a:t>Car Traffic &amp; Parking Availability</a:t>
                      </a:r>
                      <a:endParaRPr lang="en-US" sz="1000" dirty="0">
                        <a:effectLst/>
                        <a:latin typeface="Calibri" panose="020F0502020204030204" pitchFamily="34" charset="0"/>
                        <a:ea typeface="Times New Roman" panose="02020603050405020304" pitchFamily="18" charset="0"/>
                      </a:endParaRPr>
                    </a:p>
                  </a:txBody>
                  <a:tcPr marL="9525" marR="9525" marT="9525" marB="0" anchor="b"/>
                </a:tc>
                <a:extLst>
                  <a:ext uri="{0D108BD9-81ED-4DB2-BD59-A6C34878D82A}">
                    <a16:rowId xmlns:a16="http://schemas.microsoft.com/office/drawing/2014/main" xmlns="" val="754419845"/>
                  </a:ext>
                </a:extLst>
              </a:tr>
              <a:tr h="241580">
                <a:tc>
                  <a:txBody>
                    <a:bodyPr/>
                    <a:lstStyle/>
                    <a:p>
                      <a:pPr marL="0" marR="0">
                        <a:spcBef>
                          <a:spcPts val="0"/>
                        </a:spcBef>
                        <a:spcAft>
                          <a:spcPts val="0"/>
                        </a:spcAft>
                      </a:pPr>
                      <a:r>
                        <a:rPr lang="en-US" sz="1200">
                          <a:effectLst/>
                        </a:rPr>
                        <a:t># of Residences within 100 feet</a:t>
                      </a:r>
                      <a:endParaRPr lang="en-US" sz="1000">
                        <a:effectLst/>
                        <a:latin typeface="Calibri" panose="020F0502020204030204" pitchFamily="34" charset="0"/>
                        <a:ea typeface="Times New Roman" panose="02020603050405020304" pitchFamily="18" charset="0"/>
                      </a:endParaRPr>
                    </a:p>
                  </a:txBody>
                  <a:tcPr marL="9525" marR="9525" marT="9525" marB="0" anchor="b"/>
                </a:tc>
                <a:extLst>
                  <a:ext uri="{0D108BD9-81ED-4DB2-BD59-A6C34878D82A}">
                    <a16:rowId xmlns:a16="http://schemas.microsoft.com/office/drawing/2014/main" xmlns="" val="3563413175"/>
                  </a:ext>
                </a:extLst>
              </a:tr>
              <a:tr h="241580">
                <a:tc>
                  <a:txBody>
                    <a:bodyPr/>
                    <a:lstStyle/>
                    <a:p>
                      <a:pPr marL="0" marR="0">
                        <a:spcBef>
                          <a:spcPts val="0"/>
                        </a:spcBef>
                        <a:spcAft>
                          <a:spcPts val="0"/>
                        </a:spcAft>
                      </a:pPr>
                      <a:r>
                        <a:rPr lang="en-US" sz="1200">
                          <a:effectLst/>
                        </a:rPr>
                        <a:t>Zoning change of use</a:t>
                      </a:r>
                      <a:endParaRPr lang="en-US" sz="1000">
                        <a:effectLst/>
                        <a:latin typeface="Calibri" panose="020F0502020204030204" pitchFamily="34" charset="0"/>
                        <a:ea typeface="Times New Roman" panose="02020603050405020304" pitchFamily="18" charset="0"/>
                      </a:endParaRPr>
                    </a:p>
                  </a:txBody>
                  <a:tcPr marL="9525" marR="9525" marT="9525" marB="0" anchor="b"/>
                </a:tc>
                <a:extLst>
                  <a:ext uri="{0D108BD9-81ED-4DB2-BD59-A6C34878D82A}">
                    <a16:rowId xmlns:a16="http://schemas.microsoft.com/office/drawing/2014/main" xmlns="" val="3797046738"/>
                  </a:ext>
                </a:extLst>
              </a:tr>
              <a:tr h="460153">
                <a:tc>
                  <a:txBody>
                    <a:bodyPr/>
                    <a:lstStyle/>
                    <a:p>
                      <a:pPr marL="0" marR="0">
                        <a:spcBef>
                          <a:spcPts val="0"/>
                        </a:spcBef>
                        <a:spcAft>
                          <a:spcPts val="1200"/>
                        </a:spcAft>
                      </a:pPr>
                      <a:r>
                        <a:rPr lang="en-US" sz="1200" dirty="0">
                          <a:effectLst/>
                        </a:rPr>
                        <a:t>Flood Zone</a:t>
                      </a:r>
                      <a:endParaRPr lang="en-US" sz="1000" dirty="0">
                        <a:effectLst/>
                        <a:latin typeface="Calibri" panose="020F0502020204030204" pitchFamily="34" charset="0"/>
                        <a:ea typeface="Times New Roman" panose="02020603050405020304" pitchFamily="18" charset="0"/>
                      </a:endParaRPr>
                    </a:p>
                  </a:txBody>
                  <a:tcPr marL="9525" marR="9525" marT="9525" marB="0" anchor="b"/>
                </a:tc>
                <a:extLst>
                  <a:ext uri="{0D108BD9-81ED-4DB2-BD59-A6C34878D82A}">
                    <a16:rowId xmlns:a16="http://schemas.microsoft.com/office/drawing/2014/main" xmlns="" val="589454395"/>
                  </a:ext>
                </a:extLst>
              </a:tr>
            </a:tbl>
          </a:graphicData>
        </a:graphic>
      </p:graphicFrame>
      <p:graphicFrame>
        <p:nvGraphicFramePr>
          <p:cNvPr id="6" name="Table 5">
            <a:extLst>
              <a:ext uri="{FF2B5EF4-FFF2-40B4-BE49-F238E27FC236}">
                <a16:creationId xmlns:a16="http://schemas.microsoft.com/office/drawing/2014/main" xmlns="" id="{2608D35A-9EC6-86EC-5964-8CA461C02432}"/>
              </a:ext>
            </a:extLst>
          </p:cNvPr>
          <p:cNvGraphicFramePr>
            <a:graphicFrameLocks noGrp="1"/>
          </p:cNvGraphicFramePr>
          <p:nvPr>
            <p:extLst>
              <p:ext uri="{D42A27DB-BD31-4B8C-83A1-F6EECF244321}">
                <p14:modId xmlns:p14="http://schemas.microsoft.com/office/powerpoint/2010/main" val="352190558"/>
              </p:ext>
            </p:extLst>
          </p:nvPr>
        </p:nvGraphicFramePr>
        <p:xfrm>
          <a:off x="5562599" y="2253456"/>
          <a:ext cx="5038725" cy="4069715"/>
        </p:xfrm>
        <a:graphic>
          <a:graphicData uri="http://schemas.openxmlformats.org/drawingml/2006/table">
            <a:tbl>
              <a:tblPr/>
              <a:tblGrid>
                <a:gridCol w="1679575">
                  <a:extLst>
                    <a:ext uri="{9D8B030D-6E8A-4147-A177-3AD203B41FA5}">
                      <a16:colId xmlns:a16="http://schemas.microsoft.com/office/drawing/2014/main" xmlns="" val="4096988033"/>
                    </a:ext>
                  </a:extLst>
                </a:gridCol>
                <a:gridCol w="1620016">
                  <a:extLst>
                    <a:ext uri="{9D8B030D-6E8A-4147-A177-3AD203B41FA5}">
                      <a16:colId xmlns:a16="http://schemas.microsoft.com/office/drawing/2014/main" xmlns="" val="3975402827"/>
                    </a:ext>
                  </a:extLst>
                </a:gridCol>
                <a:gridCol w="1739134">
                  <a:extLst>
                    <a:ext uri="{9D8B030D-6E8A-4147-A177-3AD203B41FA5}">
                      <a16:colId xmlns:a16="http://schemas.microsoft.com/office/drawing/2014/main" xmlns="" val="2594926293"/>
                    </a:ext>
                  </a:extLst>
                </a:gridCol>
              </a:tblGrid>
              <a:tr h="200025">
                <a:tc gridSpan="3">
                  <a:txBody>
                    <a:bodyPr/>
                    <a:lstStyle/>
                    <a:p>
                      <a:pPr algn="ctr" fontAlgn="b"/>
                      <a:r>
                        <a:rPr lang="en-US" sz="1200" b="1" i="0" u="none" strike="noStrike">
                          <a:solidFill>
                            <a:srgbClr val="000000"/>
                          </a:solidFill>
                          <a:effectLst/>
                          <a:latin typeface="Calibri" panose="020F0502020204030204" pitchFamily="34" charset="0"/>
                        </a:rPr>
                        <a:t>Example Criteria Evaluation</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17151744"/>
                  </a:ext>
                </a:extLst>
              </a:tr>
              <a:tr h="200025">
                <a:tc>
                  <a:txBody>
                    <a:bodyPr/>
                    <a:lstStyle/>
                    <a:p>
                      <a:pPr algn="ctr" fontAlgn="b"/>
                      <a:r>
                        <a:rPr lang="en-US" sz="1200" b="1" i="0" u="sng" strike="noStrike">
                          <a:solidFill>
                            <a:srgbClr val="000000"/>
                          </a:solidFill>
                          <a:effectLst/>
                          <a:latin typeface="Calibri" panose="020F0502020204030204" pitchFamily="34" charset="0"/>
                        </a:rPr>
                        <a:t>1</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sng" strike="noStrike">
                          <a:solidFill>
                            <a:srgbClr val="000000"/>
                          </a:solidFill>
                          <a:effectLst/>
                          <a:latin typeface="Calibri" panose="020F0502020204030204" pitchFamily="34" charset="0"/>
                        </a:rPr>
                        <a:t>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sng" strike="noStrike">
                          <a:solidFill>
                            <a:srgbClr val="000000"/>
                          </a:solidFill>
                          <a:effectLst/>
                          <a:latin typeface="Calibri" panose="020F0502020204030204" pitchFamily="34" charset="0"/>
                        </a:rPr>
                        <a:t>3</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325014209"/>
                  </a:ext>
                </a:extLst>
              </a:tr>
              <a:tr h="200025">
                <a:tc>
                  <a:txBody>
                    <a:bodyPr/>
                    <a:lstStyle/>
                    <a:p>
                      <a:pPr algn="l" fontAlgn="b"/>
                      <a:r>
                        <a:rPr lang="en-US"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280229087"/>
                  </a:ext>
                </a:extLst>
              </a:tr>
              <a:tr h="200025">
                <a:tc>
                  <a:txBody>
                    <a:bodyPr/>
                    <a:lstStyle/>
                    <a:p>
                      <a:pPr algn="l" fontAlgn="b"/>
                      <a:r>
                        <a:rPr lang="en-US" sz="1200" b="0" i="0" u="none" strike="noStrike">
                          <a:solidFill>
                            <a:srgbClr val="000000"/>
                          </a:solidFill>
                          <a:effectLst/>
                          <a:latin typeface="Calibri" panose="020F0502020204030204" pitchFamily="34" charset="0"/>
                        </a:rPr>
                        <a:t>New Build/Infrast</a:t>
                      </a:r>
                    </a:p>
                  </a:txBody>
                  <a:tcPr marL="6350" marR="6350" marT="635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Renovate Existing</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No </a:t>
                      </a:r>
                      <a:r>
                        <a:rPr lang="en-US" sz="1200" b="0" i="0" u="none" strike="noStrike" dirty="0" err="1">
                          <a:solidFill>
                            <a:srgbClr val="000000"/>
                          </a:solidFill>
                          <a:effectLst/>
                          <a:latin typeface="Calibri" panose="020F0502020204030204" pitchFamily="34" charset="0"/>
                        </a:rPr>
                        <a:t>Renov</a:t>
                      </a:r>
                      <a:r>
                        <a:rPr lang="en-US" sz="1200" b="0" i="0" u="none" strike="noStrike" dirty="0">
                          <a:solidFill>
                            <a:srgbClr val="000000"/>
                          </a:solidFill>
                          <a:effectLst/>
                          <a:latin typeface="Calibri" panose="020F0502020204030204" pitchFamily="34" charset="0"/>
                        </a:rPr>
                        <a:t> Needed / Portable</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502116172"/>
                  </a:ext>
                </a:extLst>
              </a:tr>
              <a:tr h="200025">
                <a:tc>
                  <a:txBody>
                    <a:bodyPr/>
                    <a:lstStyle/>
                    <a:p>
                      <a:pPr algn="l" fontAlgn="b"/>
                      <a:r>
                        <a:rPr lang="en-US" sz="1200" b="0" i="0" u="none" strike="noStrike">
                          <a:solidFill>
                            <a:srgbClr val="000000"/>
                          </a:solidFill>
                          <a:effectLst/>
                          <a:latin typeface="Calibri" panose="020F0502020204030204" pitchFamily="34" charset="0"/>
                        </a:rPr>
                        <a:t>Standalone Facility</a:t>
                      </a:r>
                    </a:p>
                  </a:txBody>
                  <a:tcPr marL="6350" marR="6350" marT="635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Part of Existing Building</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Vendor Liability / Portable</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928714355"/>
                  </a:ext>
                </a:extLst>
              </a:tr>
              <a:tr h="200025">
                <a:tc>
                  <a:txBody>
                    <a:bodyPr/>
                    <a:lstStyle/>
                    <a:p>
                      <a:pPr algn="l" fontAlgn="b"/>
                      <a:r>
                        <a:rPr lang="en-US" sz="1200" b="0" i="0" u="none" strike="noStrike">
                          <a:solidFill>
                            <a:srgbClr val="000000"/>
                          </a:solidFill>
                          <a:effectLst/>
                          <a:latin typeface="Calibri" panose="020F0502020204030204" pitchFamily="34" charset="0"/>
                        </a:rPr>
                        <a:t>Unmanned Facility</a:t>
                      </a:r>
                    </a:p>
                  </a:txBody>
                  <a:tcPr marL="6350" marR="6350" marT="635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Part Time Oversight</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In Supervised Site</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530926529"/>
                  </a:ext>
                </a:extLst>
              </a:tr>
              <a:tr h="200025">
                <a:tc>
                  <a:txBody>
                    <a:bodyPr/>
                    <a:lstStyle/>
                    <a:p>
                      <a:pPr algn="l" fontAlgn="b"/>
                      <a:r>
                        <a:rPr lang="en-US" sz="1200" b="0" i="0" u="none" strike="noStrike">
                          <a:solidFill>
                            <a:srgbClr val="000000"/>
                          </a:solidFill>
                          <a:effectLst/>
                          <a:latin typeface="Calibri" panose="020F0502020204030204" pitchFamily="34" charset="0"/>
                        </a:rPr>
                        <a:t>Remote/Vacant Facility</a:t>
                      </a:r>
                    </a:p>
                  </a:txBody>
                  <a:tcPr marL="6350" marR="6350" marT="635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Busy Location/Stand Alone</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InTown/Busy Facility</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229985406"/>
                  </a:ext>
                </a:extLst>
              </a:tr>
              <a:tr h="200025">
                <a:tc>
                  <a:txBody>
                    <a:bodyPr/>
                    <a:lstStyle/>
                    <a:p>
                      <a:pPr algn="l" fontAlgn="b"/>
                      <a:r>
                        <a:rPr lang="en-US" sz="1200" b="0" i="0" u="none" strike="noStrike" dirty="0">
                          <a:solidFill>
                            <a:srgbClr val="000000"/>
                          </a:solidFill>
                          <a:effectLst/>
                          <a:latin typeface="Calibri" panose="020F0502020204030204" pitchFamily="34" charset="0"/>
                        </a:rPr>
                        <a:t>Distant</a:t>
                      </a:r>
                    </a:p>
                  </a:txBody>
                  <a:tcPr marL="6350" marR="6350" marT="635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Walkable</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Inside Comm District</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315891659"/>
                  </a:ext>
                </a:extLst>
              </a:tr>
              <a:tr h="200025">
                <a:tc>
                  <a:txBody>
                    <a:bodyPr/>
                    <a:lstStyle/>
                    <a:p>
                      <a:pPr algn="l" fontAlgn="b"/>
                      <a:r>
                        <a:rPr lang="en-US" sz="1200" b="0" i="0" u="none" strike="noStrike">
                          <a:solidFill>
                            <a:srgbClr val="000000"/>
                          </a:solidFill>
                          <a:effectLst/>
                          <a:latin typeface="Calibri" panose="020F0502020204030204" pitchFamily="34" charset="0"/>
                        </a:rPr>
                        <a:t>Challenging</a:t>
                      </a:r>
                    </a:p>
                  </a:txBody>
                  <a:tcPr marL="6350" marR="6350" marT="635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Doable</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Exists Today / Portable Potts</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4153590"/>
                  </a:ext>
                </a:extLst>
              </a:tr>
              <a:tr h="200025">
                <a:tc>
                  <a:txBody>
                    <a:bodyPr/>
                    <a:lstStyle/>
                    <a:p>
                      <a:pPr algn="l" fontAlgn="b"/>
                      <a:r>
                        <a:rPr lang="en-US" sz="1200" b="0" i="0" u="none" strike="noStrike">
                          <a:solidFill>
                            <a:srgbClr val="000000"/>
                          </a:solidFill>
                          <a:effectLst/>
                          <a:latin typeface="Calibri" panose="020F0502020204030204" pitchFamily="34" charset="0"/>
                        </a:rPr>
                        <a:t>Eyesore to Majority</a:t>
                      </a:r>
                    </a:p>
                  </a:txBody>
                  <a:tcPr marL="6350" marR="6350" marT="635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Impacts 3-7 Homes</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1-2 Homes / Exist Facility</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234144259"/>
                  </a:ext>
                </a:extLst>
              </a:tr>
              <a:tr h="200025">
                <a:tc>
                  <a:txBody>
                    <a:bodyPr/>
                    <a:lstStyle/>
                    <a:p>
                      <a:pPr algn="l" fontAlgn="b"/>
                      <a:r>
                        <a:rPr lang="en-US" sz="1200" b="0" i="0" u="none" strike="noStrike">
                          <a:solidFill>
                            <a:srgbClr val="000000"/>
                          </a:solidFill>
                          <a:effectLst/>
                          <a:latin typeface="Calibri" panose="020F0502020204030204" pitchFamily="34" charset="0"/>
                        </a:rPr>
                        <a:t>Much land around</a:t>
                      </a:r>
                    </a:p>
                  </a:txBody>
                  <a:tcPr marL="6350" marR="6350" marT="635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Little Land around</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Secured Area</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530756402"/>
                  </a:ext>
                </a:extLst>
              </a:tr>
              <a:tr h="200025">
                <a:tc>
                  <a:txBody>
                    <a:bodyPr/>
                    <a:lstStyle/>
                    <a:p>
                      <a:pPr algn="l" fontAlgn="b"/>
                      <a:r>
                        <a:rPr lang="en-US" sz="1200" b="0" i="0" u="none" strike="noStrike">
                          <a:solidFill>
                            <a:srgbClr val="000000"/>
                          </a:solidFill>
                          <a:effectLst/>
                          <a:latin typeface="Calibri" panose="020F0502020204030204" pitchFamily="34" charset="0"/>
                        </a:rPr>
                        <a:t>Narrow Road/Little Parking</a:t>
                      </a:r>
                    </a:p>
                  </a:txBody>
                  <a:tcPr marL="6350" marR="6350" marT="635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Average for Borough</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Widest Road/Ample Parking</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4001764959"/>
                  </a:ext>
                </a:extLst>
              </a:tr>
              <a:tr h="200025">
                <a:tc>
                  <a:txBody>
                    <a:bodyPr/>
                    <a:lstStyle/>
                    <a:p>
                      <a:pPr algn="l" fontAlgn="b"/>
                      <a:r>
                        <a:rPr lang="en-US" sz="1200" b="0" i="0" u="none" strike="noStrike">
                          <a:solidFill>
                            <a:srgbClr val="000000"/>
                          </a:solidFill>
                          <a:effectLst/>
                          <a:latin typeface="Calibri" panose="020F0502020204030204" pitchFamily="34" charset="0"/>
                        </a:rPr>
                        <a:t>8+ Homes Adjacent</a:t>
                      </a:r>
                    </a:p>
                  </a:txBody>
                  <a:tcPr marL="6350" marR="6350" marT="635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3-5 Homes Adjacent</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1-2 Homes or Comm zone</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691272792"/>
                  </a:ext>
                </a:extLst>
              </a:tr>
              <a:tr h="200025">
                <a:tc>
                  <a:txBody>
                    <a:bodyPr/>
                    <a:lstStyle/>
                    <a:p>
                      <a:pPr algn="l" fontAlgn="b"/>
                      <a:r>
                        <a:rPr lang="en-US" sz="1200" b="0" i="0" u="none" strike="noStrike">
                          <a:solidFill>
                            <a:srgbClr val="000000"/>
                          </a:solidFill>
                          <a:effectLst/>
                          <a:latin typeface="Calibri" panose="020F0502020204030204" pitchFamily="34" charset="0"/>
                        </a:rPr>
                        <a:t>High</a:t>
                      </a:r>
                    </a:p>
                  </a:txBody>
                  <a:tcPr marL="6350" marR="6350" marT="635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Medium</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Low</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862525259"/>
                  </a:ext>
                </a:extLst>
              </a:tr>
              <a:tr h="381000">
                <a:tc>
                  <a:txBody>
                    <a:bodyPr/>
                    <a:lstStyle/>
                    <a:p>
                      <a:pPr algn="l" fontAlgn="b"/>
                      <a:r>
                        <a:rPr lang="en-US" sz="1200" b="0" i="0" u="none" strike="noStrike">
                          <a:solidFill>
                            <a:srgbClr val="000000"/>
                          </a:solidFill>
                          <a:effectLst/>
                          <a:latin typeface="Calibri" panose="020F0502020204030204" pitchFamily="34" charset="0"/>
                        </a:rPr>
                        <a:t>VE (New Build or Renov Only)</a:t>
                      </a:r>
                    </a:p>
                  </a:txBody>
                  <a:tcPr marL="6350" marR="6350" marT="635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AE (New Build or Renov Only)</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Portable Potts, Existing Building or no Flood Zone</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172460197"/>
                  </a:ext>
                </a:extLst>
              </a:tr>
              <a:tr h="200025">
                <a:tc>
                  <a:txBody>
                    <a:bodyPr/>
                    <a:lstStyle/>
                    <a:p>
                      <a:pPr algn="l" fontAlgn="b"/>
                      <a:r>
                        <a:rPr lang="en-US" sz="1200" b="0" i="0" u="none" strike="noStrike">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227804668"/>
                  </a:ext>
                </a:extLst>
              </a:tr>
            </a:tbl>
          </a:graphicData>
        </a:graphic>
      </p:graphicFrame>
      <p:sp>
        <p:nvSpPr>
          <p:cNvPr id="5" name="TextBox 4">
            <a:extLst>
              <a:ext uri="{FF2B5EF4-FFF2-40B4-BE49-F238E27FC236}">
                <a16:creationId xmlns:a16="http://schemas.microsoft.com/office/drawing/2014/main" xmlns="" id="{558D2278-F79D-C00A-A620-97D19F16CDCE}"/>
              </a:ext>
            </a:extLst>
          </p:cNvPr>
          <p:cNvSpPr txBox="1"/>
          <p:nvPr/>
        </p:nvSpPr>
        <p:spPr>
          <a:xfrm>
            <a:off x="4105275" y="193259"/>
            <a:ext cx="5619750" cy="523220"/>
          </a:xfrm>
          <a:prstGeom prst="rect">
            <a:avLst/>
          </a:prstGeom>
          <a:noFill/>
        </p:spPr>
        <p:txBody>
          <a:bodyPr wrap="square" rtlCol="0">
            <a:spAutoFit/>
          </a:bodyPr>
          <a:lstStyle/>
          <a:p>
            <a:pPr algn="ctr"/>
            <a:r>
              <a:rPr lang="en-US" sz="2800" b="1" dirty="0"/>
              <a:t>Agreed Rubric Design </a:t>
            </a:r>
          </a:p>
        </p:txBody>
      </p:sp>
      <p:sp>
        <p:nvSpPr>
          <p:cNvPr id="7" name="Slide Number Placeholder 6">
            <a:extLst>
              <a:ext uri="{FF2B5EF4-FFF2-40B4-BE49-F238E27FC236}">
                <a16:creationId xmlns:a16="http://schemas.microsoft.com/office/drawing/2014/main" xmlns="" id="{D21C565F-BF03-D1FA-6390-52AB962F65C8}"/>
              </a:ext>
            </a:extLst>
          </p:cNvPr>
          <p:cNvSpPr>
            <a:spLocks noGrp="1"/>
          </p:cNvSpPr>
          <p:nvPr>
            <p:ph type="sldNum" sz="quarter" idx="12"/>
          </p:nvPr>
        </p:nvSpPr>
        <p:spPr/>
        <p:txBody>
          <a:bodyPr/>
          <a:lstStyle/>
          <a:p>
            <a:fld id="{213F0E2F-2C03-4E16-A2C1-0916CD3C0A35}" type="slidenum">
              <a:rPr lang="en-US" smtClean="0"/>
              <a:t>8</a:t>
            </a:fld>
            <a:endParaRPr lang="en-US"/>
          </a:p>
        </p:txBody>
      </p:sp>
    </p:spTree>
    <p:extLst>
      <p:ext uri="{BB962C8B-B14F-4D97-AF65-F5344CB8AC3E}">
        <p14:creationId xmlns:p14="http://schemas.microsoft.com/office/powerpoint/2010/main" val="2967904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6FF76B9-219D-4469-AF87-0236D2903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xmlns="" id="{DB88BD78-87E1-424D-B479-C37D8E41B12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0964637" y="2358"/>
            <a:ext cx="1876653" cy="1766008"/>
            <a:chOff x="-648769" y="2358"/>
            <a:chExt cx="1876653" cy="1766008"/>
          </a:xfrm>
        </p:grpSpPr>
        <p:sp>
          <p:nvSpPr>
            <p:cNvPr id="15" name="Freeform: Shape 14">
              <a:extLst>
                <a:ext uri="{FF2B5EF4-FFF2-40B4-BE49-F238E27FC236}">
                  <a16:creationId xmlns:a16="http://schemas.microsoft.com/office/drawing/2014/main" xmlns="" id="{C05EB894-9410-4B20-95E4-7A25101AB8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166E38B6-B050-4340-8E8F-3A971DADC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xmlns="" id="{633C5E46-DAC5-4661-9C87-22B08E2A51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xmlns="" id="{2D787201-2E6F-CBF9-B4E9-2D05D9D15F52}"/>
              </a:ext>
            </a:extLst>
          </p:cNvPr>
          <p:cNvSpPr/>
          <p:nvPr/>
        </p:nvSpPr>
        <p:spPr>
          <a:xfrm>
            <a:off x="1505090" y="643467"/>
            <a:ext cx="1126963" cy="919059"/>
          </a:xfrm>
          <a:prstGeom prst="ellipse">
            <a:avLst/>
          </a:prstGeom>
          <a:solidFill>
            <a:srgbClr val="00B0F0"/>
          </a:solidFill>
          <a:ln w="25400" cap="flat" cmpd="sng" algn="ctr">
            <a:solidFill>
              <a:srgbClr val="00B0F0"/>
            </a:solidFill>
            <a:prstDash val="solid"/>
          </a:ln>
          <a:effectLst/>
        </p:spPr>
        <p:txBody>
          <a:bodyPr lIns="0" tIns="0" rIns="0" bIns="0" rtlCol="0" anchor="ctr"/>
          <a:lstStyle/>
          <a:p>
            <a:pPr algn="ctr" defTabSz="406664">
              <a:spcAft>
                <a:spcPts val="600"/>
              </a:spcAft>
              <a:defRPr/>
            </a:pPr>
            <a:r>
              <a:rPr lang="en-US" sz="1246" kern="0">
                <a:solidFill>
                  <a:prstClr val="black"/>
                </a:solidFill>
                <a:latin typeface="PF DIN Text Pro"/>
                <a:ea typeface="+mn-ea"/>
                <a:cs typeface="+mn-cs"/>
              </a:rPr>
              <a:t>10/11</a:t>
            </a:r>
            <a:endParaRPr kumimoji="0" lang="en-US" sz="1200" b="0" i="0" u="none" strike="noStrike" kern="0" cap="none" spc="0" normalizeH="0" baseline="0" noProof="0">
              <a:ln>
                <a:noFill/>
              </a:ln>
              <a:solidFill>
                <a:prstClr val="black"/>
              </a:solidFill>
              <a:effectLst/>
              <a:uLnTx/>
              <a:uFillTx/>
              <a:latin typeface="PF DIN Text Pro"/>
              <a:ea typeface="+mn-ea"/>
              <a:cs typeface="ATT Aleck Sans" panose="020B0503020203020204" pitchFamily="34" charset="0"/>
            </a:endParaRPr>
          </a:p>
        </p:txBody>
      </p:sp>
      <p:sp>
        <p:nvSpPr>
          <p:cNvPr id="3" name="TextBox 2">
            <a:extLst>
              <a:ext uri="{FF2B5EF4-FFF2-40B4-BE49-F238E27FC236}">
                <a16:creationId xmlns:a16="http://schemas.microsoft.com/office/drawing/2014/main" xmlns="" id="{B8F4FE90-AE78-61F6-E5CB-FB6E008934E5}"/>
              </a:ext>
            </a:extLst>
          </p:cNvPr>
          <p:cNvSpPr txBox="1"/>
          <p:nvPr/>
        </p:nvSpPr>
        <p:spPr>
          <a:xfrm>
            <a:off x="1382062" y="1758251"/>
            <a:ext cx="1598890" cy="1038192"/>
          </a:xfrm>
          <a:prstGeom prst="rect">
            <a:avLst/>
          </a:prstGeom>
          <a:noFill/>
          <a:ln>
            <a:noFill/>
          </a:ln>
        </p:spPr>
        <p:txBody>
          <a:bodyPr wrap="square" lIns="0" tIns="0" rIns="0" bIns="0" rtlCol="0" anchor="t">
            <a:normAutofit/>
          </a:bodyPr>
          <a:lstStyle/>
          <a:p>
            <a:pPr defTabSz="406908">
              <a:lnSpc>
                <a:spcPct val="90000"/>
              </a:lnSpc>
              <a:spcAft>
                <a:spcPts val="712"/>
              </a:spcAft>
              <a:buClr>
                <a:srgbClr val="000000"/>
              </a:buClr>
            </a:pPr>
            <a:r>
              <a:rPr lang="en-US" sz="1000" kern="1200">
                <a:solidFill>
                  <a:schemeClr val="tx1"/>
                </a:solidFill>
                <a:latin typeface="+mn-lt"/>
                <a:ea typeface="+mn-ea"/>
                <a:cs typeface="+mn-cs"/>
              </a:rPr>
              <a:t>Rubric scoring for locations to be completed by committee consensus for single spreadsheet and 7 locations</a:t>
            </a:r>
          </a:p>
          <a:p>
            <a:pPr defTabSz="406908">
              <a:lnSpc>
                <a:spcPct val="90000"/>
              </a:lnSpc>
              <a:spcAft>
                <a:spcPts val="712"/>
              </a:spcAft>
              <a:buClr>
                <a:srgbClr val="000000"/>
              </a:buClr>
            </a:pPr>
            <a:endParaRPr lang="en-US" sz="1000" kern="1200">
              <a:solidFill>
                <a:schemeClr val="tx1"/>
              </a:solidFill>
              <a:latin typeface="+mn-lt"/>
              <a:ea typeface="+mn-ea"/>
              <a:cs typeface="+mn-cs"/>
            </a:endParaRPr>
          </a:p>
          <a:p>
            <a:pPr marL="0" marR="0" indent="0" algn="l" defTabSz="457200" rtl="0" eaLnBrk="1" fontAlgn="auto" latinLnBrk="0" hangingPunct="1">
              <a:lnSpc>
                <a:spcPct val="90000"/>
              </a:lnSpc>
              <a:spcBef>
                <a:spcPts val="0"/>
              </a:spcBef>
              <a:spcAft>
                <a:spcPts val="800"/>
              </a:spcAft>
              <a:buClr>
                <a:srgbClr val="000000"/>
              </a:buClr>
              <a:buSzTx/>
              <a:buFontTx/>
              <a:buNone/>
              <a:tabLst/>
            </a:pPr>
            <a:endParaRPr kumimoji="0" lang="en-US" sz="1000" b="0" i="0" u="none" strike="noStrike" kern="1200" cap="none" spc="0" normalizeH="0" baseline="0" noProof="0">
              <a:ln>
                <a:noFill/>
              </a:ln>
              <a:solidFill>
                <a:schemeClr val="tx1"/>
              </a:solidFill>
              <a:effectLst/>
              <a:uLnTx/>
              <a:uFillTx/>
              <a:latin typeface="+mn-lt"/>
              <a:ea typeface="+mn-ea"/>
              <a:cs typeface="ATT Aleck Sans" panose="020B0503020203020204" pitchFamily="34" charset="0"/>
            </a:endParaRPr>
          </a:p>
        </p:txBody>
      </p:sp>
      <p:graphicFrame>
        <p:nvGraphicFramePr>
          <p:cNvPr id="4" name="Table 3">
            <a:extLst>
              <a:ext uri="{FF2B5EF4-FFF2-40B4-BE49-F238E27FC236}">
                <a16:creationId xmlns:a16="http://schemas.microsoft.com/office/drawing/2014/main" xmlns="" id="{429115DA-9668-0BD0-07D6-32A825A4DB22}"/>
              </a:ext>
            </a:extLst>
          </p:cNvPr>
          <p:cNvGraphicFramePr>
            <a:graphicFrameLocks noGrp="1"/>
          </p:cNvGraphicFramePr>
          <p:nvPr>
            <p:extLst>
              <p:ext uri="{D42A27DB-BD31-4B8C-83A1-F6EECF244321}">
                <p14:modId xmlns:p14="http://schemas.microsoft.com/office/powerpoint/2010/main" val="904093204"/>
              </p:ext>
            </p:extLst>
          </p:nvPr>
        </p:nvGraphicFramePr>
        <p:xfrm>
          <a:off x="1415156" y="2129354"/>
          <a:ext cx="10515599" cy="4301752"/>
        </p:xfrm>
        <a:graphic>
          <a:graphicData uri="http://schemas.openxmlformats.org/drawingml/2006/table">
            <a:tbl>
              <a:tblPr/>
              <a:tblGrid>
                <a:gridCol w="1953999">
                  <a:extLst>
                    <a:ext uri="{9D8B030D-6E8A-4147-A177-3AD203B41FA5}">
                      <a16:colId xmlns:a16="http://schemas.microsoft.com/office/drawing/2014/main" xmlns="" val="586580682"/>
                    </a:ext>
                  </a:extLst>
                </a:gridCol>
                <a:gridCol w="1208394">
                  <a:extLst>
                    <a:ext uri="{9D8B030D-6E8A-4147-A177-3AD203B41FA5}">
                      <a16:colId xmlns:a16="http://schemas.microsoft.com/office/drawing/2014/main" xmlns="" val="3699041174"/>
                    </a:ext>
                  </a:extLst>
                </a:gridCol>
                <a:gridCol w="1165543">
                  <a:extLst>
                    <a:ext uri="{9D8B030D-6E8A-4147-A177-3AD203B41FA5}">
                      <a16:colId xmlns:a16="http://schemas.microsoft.com/office/drawing/2014/main" xmlns="" val="688800167"/>
                    </a:ext>
                  </a:extLst>
                </a:gridCol>
                <a:gridCol w="1251245">
                  <a:extLst>
                    <a:ext uri="{9D8B030D-6E8A-4147-A177-3AD203B41FA5}">
                      <a16:colId xmlns:a16="http://schemas.microsoft.com/office/drawing/2014/main" xmlns="" val="1237485578"/>
                    </a:ext>
                  </a:extLst>
                </a:gridCol>
                <a:gridCol w="454219">
                  <a:extLst>
                    <a:ext uri="{9D8B030D-6E8A-4147-A177-3AD203B41FA5}">
                      <a16:colId xmlns:a16="http://schemas.microsoft.com/office/drawing/2014/main" xmlns="" val="422627209"/>
                    </a:ext>
                  </a:extLst>
                </a:gridCol>
                <a:gridCol w="454219">
                  <a:extLst>
                    <a:ext uri="{9D8B030D-6E8A-4147-A177-3AD203B41FA5}">
                      <a16:colId xmlns:a16="http://schemas.microsoft.com/office/drawing/2014/main" xmlns="" val="2610728570"/>
                    </a:ext>
                  </a:extLst>
                </a:gridCol>
                <a:gridCol w="454219">
                  <a:extLst>
                    <a:ext uri="{9D8B030D-6E8A-4147-A177-3AD203B41FA5}">
                      <a16:colId xmlns:a16="http://schemas.microsoft.com/office/drawing/2014/main" xmlns="" val="2667811894"/>
                    </a:ext>
                  </a:extLst>
                </a:gridCol>
                <a:gridCol w="454219">
                  <a:extLst>
                    <a:ext uri="{9D8B030D-6E8A-4147-A177-3AD203B41FA5}">
                      <a16:colId xmlns:a16="http://schemas.microsoft.com/office/drawing/2014/main" xmlns="" val="2006757342"/>
                    </a:ext>
                  </a:extLst>
                </a:gridCol>
                <a:gridCol w="454219">
                  <a:extLst>
                    <a:ext uri="{9D8B030D-6E8A-4147-A177-3AD203B41FA5}">
                      <a16:colId xmlns:a16="http://schemas.microsoft.com/office/drawing/2014/main" xmlns="" val="1994100732"/>
                    </a:ext>
                  </a:extLst>
                </a:gridCol>
                <a:gridCol w="154263">
                  <a:extLst>
                    <a:ext uri="{9D8B030D-6E8A-4147-A177-3AD203B41FA5}">
                      <a16:colId xmlns:a16="http://schemas.microsoft.com/office/drawing/2014/main" xmlns="" val="554539009"/>
                    </a:ext>
                  </a:extLst>
                </a:gridCol>
                <a:gridCol w="419938">
                  <a:extLst>
                    <a:ext uri="{9D8B030D-6E8A-4147-A177-3AD203B41FA5}">
                      <a16:colId xmlns:a16="http://schemas.microsoft.com/office/drawing/2014/main" xmlns="" val="919154101"/>
                    </a:ext>
                  </a:extLst>
                </a:gridCol>
                <a:gridCol w="497070">
                  <a:extLst>
                    <a:ext uri="{9D8B030D-6E8A-4147-A177-3AD203B41FA5}">
                      <a16:colId xmlns:a16="http://schemas.microsoft.com/office/drawing/2014/main" xmlns="" val="1456237974"/>
                    </a:ext>
                  </a:extLst>
                </a:gridCol>
                <a:gridCol w="419938">
                  <a:extLst>
                    <a:ext uri="{9D8B030D-6E8A-4147-A177-3AD203B41FA5}">
                      <a16:colId xmlns:a16="http://schemas.microsoft.com/office/drawing/2014/main" xmlns="" val="2912190917"/>
                    </a:ext>
                  </a:extLst>
                </a:gridCol>
                <a:gridCol w="479930">
                  <a:extLst>
                    <a:ext uri="{9D8B030D-6E8A-4147-A177-3AD203B41FA5}">
                      <a16:colId xmlns:a16="http://schemas.microsoft.com/office/drawing/2014/main" xmlns="" val="3482103892"/>
                    </a:ext>
                  </a:extLst>
                </a:gridCol>
                <a:gridCol w="137123">
                  <a:extLst>
                    <a:ext uri="{9D8B030D-6E8A-4147-A177-3AD203B41FA5}">
                      <a16:colId xmlns:a16="http://schemas.microsoft.com/office/drawing/2014/main" xmlns="" val="302697356"/>
                    </a:ext>
                  </a:extLst>
                </a:gridCol>
                <a:gridCol w="557061">
                  <a:extLst>
                    <a:ext uri="{9D8B030D-6E8A-4147-A177-3AD203B41FA5}">
                      <a16:colId xmlns:a16="http://schemas.microsoft.com/office/drawing/2014/main" xmlns="" val="2337609470"/>
                    </a:ext>
                  </a:extLst>
                </a:gridCol>
              </a:tblGrid>
              <a:tr h="232323">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extLst>
                  <a:ext uri="{0D108BD9-81ED-4DB2-BD59-A6C34878D82A}">
                    <a16:rowId xmlns:a16="http://schemas.microsoft.com/office/drawing/2014/main" xmlns="" val="3559332533"/>
                  </a:ext>
                </a:extLst>
              </a:tr>
              <a:tr h="195990">
                <a:tc gridSpan="14">
                  <a:txBody>
                    <a:bodyPr/>
                    <a:lstStyle/>
                    <a:p>
                      <a:pPr algn="ctr" fontAlgn="b"/>
                      <a:r>
                        <a:rPr lang="en-US" sz="1100" b="1" i="0" u="none" strike="noStrike" dirty="0">
                          <a:solidFill>
                            <a:srgbClr val="000000"/>
                          </a:solidFill>
                          <a:effectLst/>
                          <a:latin typeface="Calibri" panose="020F0502020204030204" pitchFamily="34" charset="0"/>
                        </a:rPr>
                        <a:t>Stonington Borough</a:t>
                      </a:r>
                    </a:p>
                  </a:txBody>
                  <a:tcPr marL="4285" marR="4285" marT="428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extLst>
                  <a:ext uri="{0D108BD9-81ED-4DB2-BD59-A6C34878D82A}">
                    <a16:rowId xmlns:a16="http://schemas.microsoft.com/office/drawing/2014/main" xmlns="" val="711227998"/>
                  </a:ext>
                </a:extLst>
              </a:tr>
              <a:tr h="195990">
                <a:tc gridSpan="14">
                  <a:txBody>
                    <a:bodyPr/>
                    <a:lstStyle/>
                    <a:p>
                      <a:pPr algn="ctr" fontAlgn="b"/>
                      <a:r>
                        <a:rPr lang="en-US" sz="1100" b="1" i="0" u="none" strike="noStrike">
                          <a:solidFill>
                            <a:srgbClr val="000000"/>
                          </a:solidFill>
                          <a:effectLst/>
                          <a:latin typeface="Calibri" panose="020F0502020204030204" pitchFamily="34" charset="0"/>
                        </a:rPr>
                        <a:t>Public Facility </a:t>
                      </a:r>
                    </a:p>
                  </a:txBody>
                  <a:tcPr marL="4285" marR="4285" marT="428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extLst>
                  <a:ext uri="{0D108BD9-81ED-4DB2-BD59-A6C34878D82A}">
                    <a16:rowId xmlns:a16="http://schemas.microsoft.com/office/drawing/2014/main" xmlns="" val="1424488182"/>
                  </a:ext>
                </a:extLst>
              </a:tr>
              <a:tr h="195990">
                <a:tc gridSpan="14">
                  <a:txBody>
                    <a:bodyPr/>
                    <a:lstStyle/>
                    <a:p>
                      <a:pPr algn="ctr" fontAlgn="b"/>
                      <a:r>
                        <a:rPr lang="en-US" sz="1100" b="1" i="0" u="none" strike="noStrike">
                          <a:solidFill>
                            <a:srgbClr val="000000"/>
                          </a:solidFill>
                          <a:effectLst/>
                          <a:latin typeface="Calibri" panose="020F0502020204030204" pitchFamily="34" charset="0"/>
                        </a:rPr>
                        <a:t>Task Force</a:t>
                      </a:r>
                    </a:p>
                  </a:txBody>
                  <a:tcPr marL="4285" marR="4285" marT="428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extLst>
                  <a:ext uri="{0D108BD9-81ED-4DB2-BD59-A6C34878D82A}">
                    <a16:rowId xmlns:a16="http://schemas.microsoft.com/office/drawing/2014/main" xmlns="" val="2529808191"/>
                  </a:ext>
                </a:extLst>
              </a:tr>
              <a:tr h="153874">
                <a:tc>
                  <a:txBody>
                    <a:bodyPr/>
                    <a:lstStyle/>
                    <a:p>
                      <a:pPr algn="l" fontAlgn="b"/>
                      <a:endParaRPr lang="en-US" sz="800" b="0" i="0" u="none" strike="noStrike" dirty="0">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extLst>
                  <a:ext uri="{0D108BD9-81ED-4DB2-BD59-A6C34878D82A}">
                    <a16:rowId xmlns:a16="http://schemas.microsoft.com/office/drawing/2014/main" xmlns="" val="2921005831"/>
                  </a:ext>
                </a:extLst>
              </a:tr>
              <a:tr h="153874">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gridSpan="5">
                  <a:txBody>
                    <a:bodyPr/>
                    <a:lstStyle/>
                    <a:p>
                      <a:pPr algn="ctr" fontAlgn="b"/>
                      <a:r>
                        <a:rPr lang="en-US" sz="800" b="1" i="0" u="none" strike="noStrike">
                          <a:solidFill>
                            <a:srgbClr val="000000"/>
                          </a:solidFill>
                          <a:effectLst/>
                          <a:latin typeface="Calibri" panose="020F0502020204030204" pitchFamily="34" charset="0"/>
                        </a:rPr>
                        <a:t>Existing Facilities</a:t>
                      </a:r>
                    </a:p>
                  </a:txBody>
                  <a:tcPr marL="4285" marR="4285" marT="428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gridSpan="4">
                  <a:txBody>
                    <a:bodyPr/>
                    <a:lstStyle/>
                    <a:p>
                      <a:pPr algn="ctr" fontAlgn="b"/>
                      <a:r>
                        <a:rPr lang="en-US" sz="800" b="1" i="0" u="none" strike="noStrike">
                          <a:solidFill>
                            <a:srgbClr val="000000"/>
                          </a:solidFill>
                          <a:effectLst/>
                          <a:latin typeface="Calibri" panose="020F0502020204030204" pitchFamily="34" charset="0"/>
                        </a:rPr>
                        <a:t>New Facilities</a:t>
                      </a:r>
                    </a:p>
                  </a:txBody>
                  <a:tcPr marL="4285" marR="4285" marT="428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extLst>
                  <a:ext uri="{0D108BD9-81ED-4DB2-BD59-A6C34878D82A}">
                    <a16:rowId xmlns:a16="http://schemas.microsoft.com/office/drawing/2014/main" xmlns="" val="2487051412"/>
                  </a:ext>
                </a:extLst>
              </a:tr>
              <a:tr h="153874">
                <a:tc>
                  <a:txBody>
                    <a:bodyPr/>
                    <a:lstStyle/>
                    <a:p>
                      <a:pPr algn="l"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Saint</a:t>
                      </a:r>
                    </a:p>
                  </a:txBody>
                  <a:tcPr marL="4285" marR="4285" marT="42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extLst>
                  <a:ext uri="{0D108BD9-81ED-4DB2-BD59-A6C34878D82A}">
                    <a16:rowId xmlns:a16="http://schemas.microsoft.com/office/drawing/2014/main" xmlns="" val="1158642525"/>
                  </a:ext>
                </a:extLst>
              </a:tr>
              <a:tr h="153874">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gridSpan="3">
                  <a:txBody>
                    <a:bodyPr/>
                    <a:lstStyle/>
                    <a:p>
                      <a:pPr algn="ctr" fontAlgn="b"/>
                      <a:r>
                        <a:rPr lang="en-US" sz="800" b="1" i="0" u="none" strike="noStrike">
                          <a:solidFill>
                            <a:srgbClr val="000000"/>
                          </a:solidFill>
                          <a:effectLst/>
                          <a:latin typeface="Calibri" panose="020F0502020204030204" pitchFamily="34" charset="0"/>
                        </a:rPr>
                        <a:t>Example Criteria Evaluation</a:t>
                      </a:r>
                    </a:p>
                  </a:txBody>
                  <a:tcPr marL="4285" marR="4285" marT="428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800" b="1" i="0" u="none" strike="noStrike">
                          <a:solidFill>
                            <a:srgbClr val="000000"/>
                          </a:solidFill>
                          <a:effectLst/>
                          <a:latin typeface="Calibri" panose="020F0502020204030204" pitchFamily="34" charset="0"/>
                        </a:rPr>
                        <a:t>Mary's</a:t>
                      </a:r>
                    </a:p>
                  </a:txBody>
                  <a:tcPr marL="4285" marR="4285" marT="4285"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Lagrua</a:t>
                      </a:r>
                    </a:p>
                  </a:txBody>
                  <a:tcPr marL="4285" marR="4285" marT="4285"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Fire</a:t>
                      </a:r>
                    </a:p>
                  </a:txBody>
                  <a:tcPr marL="4285" marR="4285" marT="4285"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Borough</a:t>
                      </a:r>
                    </a:p>
                  </a:txBody>
                  <a:tcPr marL="4285" marR="4285" marT="4285"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Boro</a:t>
                      </a:r>
                    </a:p>
                  </a:txBody>
                  <a:tcPr marL="4285" marR="4285" marT="4285" marB="0" anchor="b">
                    <a:lnL>
                      <a:noFill/>
                    </a:lnL>
                    <a:lnR>
                      <a:noFill/>
                    </a:lnR>
                    <a:lnT>
                      <a:noFill/>
                    </a:lnT>
                    <a:lnB>
                      <a:noFill/>
                    </a:lnB>
                  </a:tcPr>
                </a:tc>
                <a:tc>
                  <a:txBody>
                    <a:bodyPr/>
                    <a:lstStyle/>
                    <a:p>
                      <a:pPr algn="ctr" fontAlgn="b"/>
                      <a:endParaRPr lang="en-US" sz="800" b="1"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gridSpan="2">
                  <a:txBody>
                    <a:bodyPr/>
                    <a:lstStyle/>
                    <a:p>
                      <a:pPr algn="ctr" fontAlgn="b"/>
                      <a:r>
                        <a:rPr lang="en-US" sz="800" b="1" i="0" u="sng" strike="noStrike">
                          <a:solidFill>
                            <a:srgbClr val="000000"/>
                          </a:solidFill>
                          <a:effectLst/>
                          <a:latin typeface="Calibri" panose="020F0502020204030204" pitchFamily="34" charset="0"/>
                        </a:rPr>
                        <a:t>Play Ground</a:t>
                      </a:r>
                    </a:p>
                  </a:txBody>
                  <a:tcPr marL="4285" marR="4285" marT="4285" marB="0" anchor="b">
                    <a:lnL>
                      <a:noFill/>
                    </a:lnL>
                    <a:lnR>
                      <a:noFill/>
                    </a:lnR>
                    <a:lnT>
                      <a:noFill/>
                    </a:lnT>
                    <a:lnB>
                      <a:noFill/>
                    </a:lnB>
                  </a:tcPr>
                </a:tc>
                <a:tc hMerge="1">
                  <a:txBody>
                    <a:bodyPr/>
                    <a:lstStyle/>
                    <a:p>
                      <a:endParaRPr lang="en-US"/>
                    </a:p>
                  </a:txBody>
                  <a:tcPr/>
                </a:tc>
                <a:tc gridSpan="2">
                  <a:txBody>
                    <a:bodyPr/>
                    <a:lstStyle/>
                    <a:p>
                      <a:pPr algn="ctr" fontAlgn="b"/>
                      <a:r>
                        <a:rPr lang="en-US" sz="800" b="1" i="0" u="sng" strike="noStrike">
                          <a:solidFill>
                            <a:srgbClr val="000000"/>
                          </a:solidFill>
                          <a:effectLst/>
                          <a:latin typeface="Calibri" panose="020F0502020204030204" pitchFamily="34" charset="0"/>
                        </a:rPr>
                        <a:t>Point Parking</a:t>
                      </a:r>
                    </a:p>
                  </a:txBody>
                  <a:tcPr marL="4285" marR="4285" marT="4285" marB="0" anchor="b">
                    <a:lnL>
                      <a:noFill/>
                    </a:lnL>
                    <a:lnR>
                      <a:noFill/>
                    </a:lnR>
                    <a:lnT>
                      <a:noFill/>
                    </a:lnT>
                    <a:lnB>
                      <a:noFill/>
                    </a:lnB>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r>
                        <a:rPr lang="en-US" sz="800" b="1" i="0" u="none" strike="noStrike">
                          <a:solidFill>
                            <a:srgbClr val="000000"/>
                          </a:solidFill>
                          <a:effectLst/>
                          <a:latin typeface="Calibri" panose="020F0502020204030204" pitchFamily="34" charset="0"/>
                        </a:rPr>
                        <a:t>Dog Park</a:t>
                      </a:r>
                    </a:p>
                  </a:txBody>
                  <a:tcPr marL="4285" marR="4285" marT="4285" marB="0" anchor="b">
                    <a:lnL>
                      <a:noFill/>
                    </a:lnL>
                    <a:lnR>
                      <a:noFill/>
                    </a:lnR>
                    <a:lnT>
                      <a:noFill/>
                    </a:lnT>
                    <a:lnB>
                      <a:noFill/>
                    </a:lnB>
                  </a:tcPr>
                </a:tc>
                <a:extLst>
                  <a:ext uri="{0D108BD9-81ED-4DB2-BD59-A6C34878D82A}">
                    <a16:rowId xmlns:a16="http://schemas.microsoft.com/office/drawing/2014/main" xmlns="" val="841715497"/>
                  </a:ext>
                </a:extLst>
              </a:tr>
              <a:tr h="286254">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r>
                        <a:rPr lang="en-US" sz="800" b="1" i="0" u="sng" strike="noStrike">
                          <a:solidFill>
                            <a:srgbClr val="000000"/>
                          </a:solidFill>
                          <a:effectLst/>
                          <a:latin typeface="Calibri" panose="020F0502020204030204" pitchFamily="34" charset="0"/>
                        </a:rPr>
                        <a:t>1</a:t>
                      </a:r>
                    </a:p>
                  </a:txBody>
                  <a:tcPr marL="4285" marR="4285" marT="42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sng" strike="noStrike">
                          <a:solidFill>
                            <a:srgbClr val="000000"/>
                          </a:solidFill>
                          <a:effectLst/>
                          <a:latin typeface="Calibri" panose="020F0502020204030204" pitchFamily="34" charset="0"/>
                        </a:rPr>
                        <a:t>2</a:t>
                      </a:r>
                    </a:p>
                  </a:txBody>
                  <a:tcPr marL="4285" marR="4285" marT="42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sng" strike="noStrike">
                          <a:solidFill>
                            <a:srgbClr val="000000"/>
                          </a:solidFill>
                          <a:effectLst/>
                          <a:latin typeface="Calibri" panose="020F0502020204030204" pitchFamily="34" charset="0"/>
                        </a:rPr>
                        <a:t>3</a:t>
                      </a:r>
                    </a:p>
                  </a:txBody>
                  <a:tcPr marL="4285" marR="4285" marT="42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sng" strike="noStrike">
                          <a:solidFill>
                            <a:srgbClr val="000000"/>
                          </a:solidFill>
                          <a:effectLst/>
                          <a:latin typeface="Calibri" panose="020F0502020204030204" pitchFamily="34" charset="0"/>
                        </a:rPr>
                        <a:t>Church</a:t>
                      </a:r>
                    </a:p>
                  </a:txBody>
                  <a:tcPr marL="4285" marR="4285" marT="4285" marB="0" anchor="b">
                    <a:lnL>
                      <a:noFill/>
                    </a:lnL>
                    <a:lnR>
                      <a:noFill/>
                    </a:lnR>
                    <a:lnT>
                      <a:noFill/>
                    </a:lnT>
                    <a:lnB>
                      <a:noFill/>
                    </a:lnB>
                  </a:tcPr>
                </a:tc>
                <a:tc>
                  <a:txBody>
                    <a:bodyPr/>
                    <a:lstStyle/>
                    <a:p>
                      <a:pPr algn="ctr" fontAlgn="b"/>
                      <a:r>
                        <a:rPr lang="en-US" sz="800" b="1" i="0" u="sng" strike="noStrike">
                          <a:solidFill>
                            <a:srgbClr val="000000"/>
                          </a:solidFill>
                          <a:effectLst/>
                          <a:latin typeface="Calibri" panose="020F0502020204030204" pitchFamily="34" charset="0"/>
                        </a:rPr>
                        <a:t>Center</a:t>
                      </a:r>
                    </a:p>
                  </a:txBody>
                  <a:tcPr marL="4285" marR="4285" marT="4285" marB="0" anchor="b">
                    <a:lnL>
                      <a:noFill/>
                    </a:lnL>
                    <a:lnR>
                      <a:noFill/>
                    </a:lnR>
                    <a:lnT>
                      <a:noFill/>
                    </a:lnT>
                    <a:lnB>
                      <a:noFill/>
                    </a:lnB>
                  </a:tcPr>
                </a:tc>
                <a:tc>
                  <a:txBody>
                    <a:bodyPr/>
                    <a:lstStyle/>
                    <a:p>
                      <a:pPr algn="ctr" fontAlgn="b"/>
                      <a:r>
                        <a:rPr lang="en-US" sz="800" b="1" i="0" u="sng" strike="noStrike">
                          <a:solidFill>
                            <a:srgbClr val="000000"/>
                          </a:solidFill>
                          <a:effectLst/>
                          <a:latin typeface="Calibri" panose="020F0502020204030204" pitchFamily="34" charset="0"/>
                        </a:rPr>
                        <a:t>House</a:t>
                      </a:r>
                    </a:p>
                  </a:txBody>
                  <a:tcPr marL="4285" marR="4285" marT="4285" marB="0" anchor="b">
                    <a:lnL>
                      <a:noFill/>
                    </a:lnL>
                    <a:lnR>
                      <a:noFill/>
                    </a:lnR>
                    <a:lnT>
                      <a:noFill/>
                    </a:lnT>
                    <a:lnB>
                      <a:noFill/>
                    </a:lnB>
                  </a:tcPr>
                </a:tc>
                <a:tc>
                  <a:txBody>
                    <a:bodyPr/>
                    <a:lstStyle/>
                    <a:p>
                      <a:pPr algn="ctr" fontAlgn="b"/>
                      <a:r>
                        <a:rPr lang="en-US" sz="800" b="1" i="0" u="sng" strike="noStrike">
                          <a:solidFill>
                            <a:srgbClr val="000000"/>
                          </a:solidFill>
                          <a:effectLst/>
                          <a:latin typeface="Calibri" panose="020F0502020204030204" pitchFamily="34" charset="0"/>
                        </a:rPr>
                        <a:t>Hall</a:t>
                      </a:r>
                    </a:p>
                  </a:txBody>
                  <a:tcPr marL="4285" marR="4285" marT="4285" marB="0" anchor="b">
                    <a:lnL>
                      <a:noFill/>
                    </a:lnL>
                    <a:lnR>
                      <a:noFill/>
                    </a:lnR>
                    <a:lnT>
                      <a:noFill/>
                    </a:lnT>
                    <a:lnB>
                      <a:noFill/>
                    </a:lnB>
                  </a:tcPr>
                </a:tc>
                <a:tc>
                  <a:txBody>
                    <a:bodyPr/>
                    <a:lstStyle/>
                    <a:p>
                      <a:pPr algn="ctr" fontAlgn="b"/>
                      <a:r>
                        <a:rPr lang="en-US" sz="800" b="1" i="0" u="sng" strike="noStrike">
                          <a:solidFill>
                            <a:srgbClr val="000000"/>
                          </a:solidFill>
                          <a:effectLst/>
                          <a:latin typeface="Calibri" panose="020F0502020204030204" pitchFamily="34" charset="0"/>
                        </a:rPr>
                        <a:t>Bodega</a:t>
                      </a:r>
                    </a:p>
                  </a:txBody>
                  <a:tcPr marL="4285" marR="4285" marT="4285" marB="0" anchor="b">
                    <a:lnL>
                      <a:noFill/>
                    </a:lnL>
                    <a:lnR>
                      <a:noFill/>
                    </a:lnR>
                    <a:lnT>
                      <a:noFill/>
                    </a:lnT>
                    <a:lnB>
                      <a:noFill/>
                    </a:lnB>
                  </a:tcPr>
                </a:tc>
                <a:tc>
                  <a:txBody>
                    <a:bodyPr/>
                    <a:lstStyle/>
                    <a:p>
                      <a:pPr algn="ctr" fontAlgn="b"/>
                      <a:endParaRPr lang="en-US" sz="800" b="1" i="0" u="sng"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r>
                        <a:rPr lang="en-US" sz="800" b="1" i="0" u="sng" strike="noStrike">
                          <a:solidFill>
                            <a:srgbClr val="000000"/>
                          </a:solidFill>
                          <a:effectLst/>
                          <a:latin typeface="Calibri" panose="020F0502020204030204" pitchFamily="34" charset="0"/>
                        </a:rPr>
                        <a:t>Portable</a:t>
                      </a:r>
                    </a:p>
                  </a:txBody>
                  <a:tcPr marL="4285" marR="4285" marT="4285" marB="0" anchor="b">
                    <a:lnL>
                      <a:noFill/>
                    </a:lnL>
                    <a:lnR>
                      <a:noFill/>
                    </a:lnR>
                    <a:lnT>
                      <a:noFill/>
                    </a:lnT>
                    <a:lnB>
                      <a:noFill/>
                    </a:lnB>
                  </a:tcPr>
                </a:tc>
                <a:tc>
                  <a:txBody>
                    <a:bodyPr/>
                    <a:lstStyle/>
                    <a:p>
                      <a:pPr algn="ctr" fontAlgn="b"/>
                      <a:r>
                        <a:rPr lang="en-US" sz="800" b="1" i="0" u="sng" strike="noStrike">
                          <a:solidFill>
                            <a:srgbClr val="000000"/>
                          </a:solidFill>
                          <a:effectLst/>
                          <a:latin typeface="Calibri" panose="020F0502020204030204" pitchFamily="34" charset="0"/>
                        </a:rPr>
                        <a:t>Permanent</a:t>
                      </a:r>
                    </a:p>
                  </a:txBody>
                  <a:tcPr marL="4285" marR="4285" marT="4285" marB="0" anchor="b">
                    <a:lnL>
                      <a:noFill/>
                    </a:lnL>
                    <a:lnR>
                      <a:noFill/>
                    </a:lnR>
                    <a:lnT>
                      <a:noFill/>
                    </a:lnT>
                    <a:lnB>
                      <a:noFill/>
                    </a:lnB>
                  </a:tcPr>
                </a:tc>
                <a:tc>
                  <a:txBody>
                    <a:bodyPr/>
                    <a:lstStyle/>
                    <a:p>
                      <a:pPr algn="ctr" fontAlgn="b"/>
                      <a:r>
                        <a:rPr lang="en-US" sz="800" b="1" i="0" u="sng" strike="noStrike">
                          <a:solidFill>
                            <a:srgbClr val="000000"/>
                          </a:solidFill>
                          <a:effectLst/>
                          <a:latin typeface="Calibri" panose="020F0502020204030204" pitchFamily="34" charset="0"/>
                        </a:rPr>
                        <a:t>Portable</a:t>
                      </a:r>
                    </a:p>
                  </a:txBody>
                  <a:tcPr marL="4285" marR="4285" marT="4285" marB="0" anchor="b">
                    <a:lnL>
                      <a:noFill/>
                    </a:lnL>
                    <a:lnR>
                      <a:noFill/>
                    </a:lnR>
                    <a:lnT>
                      <a:noFill/>
                    </a:lnT>
                    <a:lnB>
                      <a:noFill/>
                    </a:lnB>
                  </a:tcPr>
                </a:tc>
                <a:tc>
                  <a:txBody>
                    <a:bodyPr/>
                    <a:lstStyle/>
                    <a:p>
                      <a:pPr algn="ctr" fontAlgn="b"/>
                      <a:r>
                        <a:rPr lang="en-US" sz="800" b="1" i="0" u="sng" strike="noStrike">
                          <a:solidFill>
                            <a:srgbClr val="000000"/>
                          </a:solidFill>
                          <a:effectLst/>
                          <a:latin typeface="Calibri" panose="020F0502020204030204" pitchFamily="34" charset="0"/>
                        </a:rPr>
                        <a:t>Permanent</a:t>
                      </a:r>
                    </a:p>
                  </a:txBody>
                  <a:tcPr marL="4285" marR="4285" marT="4285"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extLst>
                  <a:ext uri="{0D108BD9-81ED-4DB2-BD59-A6C34878D82A}">
                    <a16:rowId xmlns:a16="http://schemas.microsoft.com/office/drawing/2014/main" xmlns="" val="3727029417"/>
                  </a:ext>
                </a:extLst>
              </a:tr>
              <a:tr h="153874">
                <a:tc>
                  <a:txBody>
                    <a:bodyPr/>
                    <a:lstStyle/>
                    <a:p>
                      <a:pPr algn="l" fontAlgn="b"/>
                      <a:r>
                        <a:rPr lang="en-US" sz="800" b="0" i="0" u="none" strike="noStrike">
                          <a:solidFill>
                            <a:srgbClr val="000000"/>
                          </a:solidFill>
                          <a:effectLst/>
                          <a:latin typeface="Calibri" panose="020F0502020204030204" pitchFamily="34" charset="0"/>
                        </a:rPr>
                        <a:t> </a:t>
                      </a:r>
                    </a:p>
                  </a:txBody>
                  <a:tcPr marL="4285" marR="4285" marT="4285"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extLst>
                  <a:ext uri="{0D108BD9-81ED-4DB2-BD59-A6C34878D82A}">
                    <a16:rowId xmlns:a16="http://schemas.microsoft.com/office/drawing/2014/main" xmlns="" val="2578316599"/>
                  </a:ext>
                </a:extLst>
              </a:tr>
              <a:tr h="153874">
                <a:tc>
                  <a:txBody>
                    <a:bodyPr/>
                    <a:lstStyle/>
                    <a:p>
                      <a:pPr algn="l" fontAlgn="b"/>
                      <a:r>
                        <a:rPr lang="en-US" sz="800" b="1" i="0" u="none" strike="noStrike">
                          <a:solidFill>
                            <a:srgbClr val="000000"/>
                          </a:solidFill>
                          <a:effectLst/>
                          <a:latin typeface="Calibri" panose="020F0502020204030204" pitchFamily="34" charset="0"/>
                        </a:rPr>
                        <a:t>Cost and Ease of Construction</a:t>
                      </a:r>
                    </a:p>
                  </a:txBody>
                  <a:tcPr marL="4285" marR="4285" marT="428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New Build/Infrast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Renovate Existing</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No Renov Needed / Portable</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xmlns="" val="3309268839"/>
                  </a:ext>
                </a:extLst>
              </a:tr>
              <a:tr h="153874">
                <a:tc>
                  <a:txBody>
                    <a:bodyPr/>
                    <a:lstStyle/>
                    <a:p>
                      <a:pPr algn="l" fontAlgn="b"/>
                      <a:r>
                        <a:rPr lang="en-US" sz="800" b="1" i="0" u="none" strike="noStrike">
                          <a:solidFill>
                            <a:srgbClr val="000000"/>
                          </a:solidFill>
                          <a:effectLst/>
                          <a:latin typeface="Calibri" panose="020F0502020204030204" pitchFamily="34" charset="0"/>
                        </a:rPr>
                        <a:t>Annual Operating Cost</a:t>
                      </a:r>
                    </a:p>
                  </a:txBody>
                  <a:tcPr marL="4285" marR="4285" marT="428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Standalone Facility</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Part of Existing Building</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Vendor Liability / Portable</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xmlns="" val="4028811661"/>
                  </a:ext>
                </a:extLst>
              </a:tr>
              <a:tr h="153874">
                <a:tc>
                  <a:txBody>
                    <a:bodyPr/>
                    <a:lstStyle/>
                    <a:p>
                      <a:pPr algn="l" fontAlgn="b"/>
                      <a:r>
                        <a:rPr lang="en-US" sz="800" b="1" i="0" u="none" strike="noStrike">
                          <a:solidFill>
                            <a:srgbClr val="000000"/>
                          </a:solidFill>
                          <a:effectLst/>
                          <a:latin typeface="Calibri" panose="020F0502020204030204" pitchFamily="34" charset="0"/>
                        </a:rPr>
                        <a:t>Personal Security</a:t>
                      </a:r>
                    </a:p>
                  </a:txBody>
                  <a:tcPr marL="4285" marR="4285" marT="428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Unmanned Facility</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Part Time Oversight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In Supervised Site</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xmlns="" val="4243671912"/>
                  </a:ext>
                </a:extLst>
              </a:tr>
              <a:tr h="153874">
                <a:tc>
                  <a:txBody>
                    <a:bodyPr/>
                    <a:lstStyle/>
                    <a:p>
                      <a:pPr algn="l" fontAlgn="b"/>
                      <a:r>
                        <a:rPr lang="en-US" sz="800" b="1" i="0" u="none" strike="noStrike">
                          <a:solidFill>
                            <a:srgbClr val="000000"/>
                          </a:solidFill>
                          <a:effectLst/>
                          <a:latin typeface="Calibri" panose="020F0502020204030204" pitchFamily="34" charset="0"/>
                        </a:rPr>
                        <a:t>Site Safety: Vandalism, Drug Use, Vagrancy</a:t>
                      </a:r>
                    </a:p>
                  </a:txBody>
                  <a:tcPr marL="4285" marR="4285" marT="428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Remote/Vacant Facility</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Busy Location/Stand Alone</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InTown/Busy Facility</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xmlns="" val="1884208492"/>
                  </a:ext>
                </a:extLst>
              </a:tr>
              <a:tr h="153874">
                <a:tc>
                  <a:txBody>
                    <a:bodyPr/>
                    <a:lstStyle/>
                    <a:p>
                      <a:pPr algn="l" fontAlgn="b"/>
                      <a:r>
                        <a:rPr lang="en-US" sz="800" b="1" i="0" u="none" strike="noStrike">
                          <a:solidFill>
                            <a:srgbClr val="000000"/>
                          </a:solidFill>
                          <a:effectLst/>
                          <a:latin typeface="Calibri" panose="020F0502020204030204" pitchFamily="34" charset="0"/>
                        </a:rPr>
                        <a:t>Easily Found / Close to Commercial District</a:t>
                      </a:r>
                    </a:p>
                  </a:txBody>
                  <a:tcPr marL="4285" marR="4285" marT="428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Distant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Walkable</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Inside Comm District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a:t>
                      </a:r>
                    </a:p>
                  </a:txBody>
                  <a:tcPr marL="4285" marR="4285" marT="428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xmlns="" val="2790485571"/>
                  </a:ext>
                </a:extLst>
              </a:tr>
              <a:tr h="153874">
                <a:tc>
                  <a:txBody>
                    <a:bodyPr/>
                    <a:lstStyle/>
                    <a:p>
                      <a:pPr algn="l" fontAlgn="b"/>
                      <a:r>
                        <a:rPr lang="en-US" sz="800" b="1" i="0" u="none" strike="noStrike">
                          <a:solidFill>
                            <a:srgbClr val="000000"/>
                          </a:solidFill>
                          <a:effectLst/>
                          <a:latin typeface="Calibri" panose="020F0502020204030204" pitchFamily="34" charset="0"/>
                        </a:rPr>
                        <a:t>Handicap Accessible</a:t>
                      </a:r>
                    </a:p>
                  </a:txBody>
                  <a:tcPr marL="4285" marR="4285" marT="428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Challenging</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Doable</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Exists Today / Portable Potts</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xmlns="" val="1176982513"/>
                  </a:ext>
                </a:extLst>
              </a:tr>
              <a:tr h="153874">
                <a:tc>
                  <a:txBody>
                    <a:bodyPr/>
                    <a:lstStyle/>
                    <a:p>
                      <a:pPr algn="l" fontAlgn="b"/>
                      <a:r>
                        <a:rPr lang="en-US" sz="800" b="1" i="0" u="none" strike="noStrike">
                          <a:solidFill>
                            <a:srgbClr val="000000"/>
                          </a:solidFill>
                          <a:effectLst/>
                          <a:latin typeface="Calibri" panose="020F0502020204030204" pitchFamily="34" charset="0"/>
                        </a:rPr>
                        <a:t>Attractive </a:t>
                      </a:r>
                    </a:p>
                  </a:txBody>
                  <a:tcPr marL="4285" marR="4285" marT="428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Eyesore to Majority</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Impacts 3-7 Homes</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1-2 Homes / Exist Facility</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xmlns="" val="4001214273"/>
                  </a:ext>
                </a:extLst>
              </a:tr>
              <a:tr h="286254">
                <a:tc>
                  <a:txBody>
                    <a:bodyPr/>
                    <a:lstStyle/>
                    <a:p>
                      <a:pPr algn="l" fontAlgn="b"/>
                      <a:r>
                        <a:rPr lang="en-US" sz="800" b="1" i="0" u="none" strike="noStrike">
                          <a:solidFill>
                            <a:srgbClr val="000000"/>
                          </a:solidFill>
                          <a:effectLst/>
                          <a:latin typeface="Calibri" panose="020F0502020204030204" pitchFamily="34" charset="0"/>
                        </a:rPr>
                        <a:t>Surrounding grounds able to be camped upon</a:t>
                      </a:r>
                    </a:p>
                  </a:txBody>
                  <a:tcPr marL="4285" marR="4285" marT="428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Much land around</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Little Land around</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Secured Area</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xmlns="" val="574724509"/>
                  </a:ext>
                </a:extLst>
              </a:tr>
              <a:tr h="153874">
                <a:tc>
                  <a:txBody>
                    <a:bodyPr/>
                    <a:lstStyle/>
                    <a:p>
                      <a:pPr algn="l" fontAlgn="b"/>
                      <a:r>
                        <a:rPr lang="en-US" sz="800" b="1" i="0" u="none" strike="noStrike">
                          <a:solidFill>
                            <a:srgbClr val="000000"/>
                          </a:solidFill>
                          <a:effectLst/>
                          <a:latin typeface="Calibri" panose="020F0502020204030204" pitchFamily="34" charset="0"/>
                        </a:rPr>
                        <a:t>Car Traffic &amp; Parking Availability</a:t>
                      </a:r>
                    </a:p>
                  </a:txBody>
                  <a:tcPr marL="4285" marR="4285" marT="428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Narrow Road/Little Parking</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Average for Borough</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Widest Road/Ample Parking</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xmlns="" val="4096528052"/>
                  </a:ext>
                </a:extLst>
              </a:tr>
              <a:tr h="153874">
                <a:tc>
                  <a:txBody>
                    <a:bodyPr/>
                    <a:lstStyle/>
                    <a:p>
                      <a:pPr algn="l" fontAlgn="b"/>
                      <a:r>
                        <a:rPr lang="en-US" sz="800" b="1" i="0" u="none" strike="noStrike">
                          <a:solidFill>
                            <a:srgbClr val="000000"/>
                          </a:solidFill>
                          <a:effectLst/>
                          <a:latin typeface="Calibri" panose="020F0502020204030204" pitchFamily="34" charset="0"/>
                        </a:rPr>
                        <a:t># of Residences within 100 feet</a:t>
                      </a:r>
                    </a:p>
                  </a:txBody>
                  <a:tcPr marL="4285" marR="4285" marT="428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8+ Homes Adjacent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3-5 Homes Adjacent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1-2 Homes or Comm zone</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xmlns="" val="1951939409"/>
                  </a:ext>
                </a:extLst>
              </a:tr>
              <a:tr h="153874">
                <a:tc>
                  <a:txBody>
                    <a:bodyPr/>
                    <a:lstStyle/>
                    <a:p>
                      <a:pPr algn="l" fontAlgn="b"/>
                      <a:r>
                        <a:rPr lang="en-US" sz="800" b="1" i="0" u="none" strike="noStrike">
                          <a:solidFill>
                            <a:srgbClr val="000000"/>
                          </a:solidFill>
                          <a:effectLst/>
                          <a:latin typeface="Calibri" panose="020F0502020204030204" pitchFamily="34" charset="0"/>
                        </a:rPr>
                        <a:t>Zoning change of use</a:t>
                      </a:r>
                    </a:p>
                  </a:txBody>
                  <a:tcPr marL="4285" marR="4285" marT="428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High</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Medium</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Low</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xmlns="" val="3656265775"/>
                  </a:ext>
                </a:extLst>
              </a:tr>
              <a:tr h="293093">
                <a:tc>
                  <a:txBody>
                    <a:bodyPr/>
                    <a:lstStyle/>
                    <a:p>
                      <a:pPr algn="l" fontAlgn="b"/>
                      <a:r>
                        <a:rPr lang="en-US" sz="800" b="1" i="0" u="none" strike="noStrike">
                          <a:solidFill>
                            <a:srgbClr val="000000"/>
                          </a:solidFill>
                          <a:effectLst/>
                          <a:latin typeface="Calibri" panose="020F0502020204030204" pitchFamily="34" charset="0"/>
                        </a:rPr>
                        <a:t>Flood Zone</a:t>
                      </a:r>
                    </a:p>
                  </a:txBody>
                  <a:tcPr marL="4285" marR="4285" marT="428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VE (New Build or Renov Only)</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AE (New Build or Renov Only)</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Portable Potts, Existing Building or no Flood Zone</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2</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1</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8696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a:t>
                      </a:r>
                    </a:p>
                  </a:txBody>
                  <a:tcPr marL="4285" marR="4285" marT="4285" marB="0" anchor="b">
                    <a:lnL w="6350" cap="flat" cmpd="sng" algn="ctr">
                      <a:solidFill>
                        <a:srgbClr val="000000"/>
                      </a:solidFill>
                      <a:prstDash val="dot"/>
                      <a:round/>
                      <a:headEnd type="none" w="med" len="med"/>
                      <a:tailEnd type="none" w="med" len="med"/>
                    </a:lnL>
                    <a:lnR>
                      <a:noFill/>
                    </a:lnR>
                    <a:lnT>
                      <a:noFill/>
                    </a:lnT>
                    <a:lnB>
                      <a:noFill/>
                    </a:lnB>
                  </a:tcPr>
                </a:tc>
                <a:extLst>
                  <a:ext uri="{0D108BD9-81ED-4DB2-BD59-A6C34878D82A}">
                    <a16:rowId xmlns:a16="http://schemas.microsoft.com/office/drawing/2014/main" xmlns="" val="399842476"/>
                  </a:ext>
                </a:extLst>
              </a:tr>
              <a:tr h="153874">
                <a:tc>
                  <a:txBody>
                    <a:bodyPr/>
                    <a:lstStyle/>
                    <a:p>
                      <a:pPr algn="l" fontAlgn="b"/>
                      <a:r>
                        <a:rPr lang="en-US" sz="800" b="1" i="0" u="none" strike="noStrike">
                          <a:solidFill>
                            <a:srgbClr val="000000"/>
                          </a:solidFill>
                          <a:effectLst/>
                          <a:latin typeface="Calibri" panose="020F0502020204030204" pitchFamily="34" charset="0"/>
                        </a:rPr>
                        <a:t> </a:t>
                      </a:r>
                    </a:p>
                  </a:txBody>
                  <a:tcPr marL="4285" marR="4285" marT="428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285" marR="4285" marT="4285" marB="0" anchor="b">
                    <a:lnL>
                      <a:noFill/>
                    </a:lnL>
                    <a:lnR>
                      <a:noFill/>
                    </a:lnR>
                    <a:lnT>
                      <a:noFill/>
                    </a:lnT>
                    <a:lnB>
                      <a:noFill/>
                    </a:lnB>
                  </a:tcPr>
                </a:tc>
                <a:extLst>
                  <a:ext uri="{0D108BD9-81ED-4DB2-BD59-A6C34878D82A}">
                    <a16:rowId xmlns:a16="http://schemas.microsoft.com/office/drawing/2014/main" xmlns="" val="3333187870"/>
                  </a:ext>
                </a:extLst>
              </a:tr>
              <a:tr h="153874">
                <a:tc>
                  <a:txBody>
                    <a:bodyPr/>
                    <a:lstStyle/>
                    <a:p>
                      <a:pPr algn="l" fontAlgn="b"/>
                      <a:r>
                        <a:rPr lang="en-US" sz="800" b="1" i="0" u="none" strike="noStrike" dirty="0">
                          <a:solidFill>
                            <a:srgbClr val="000000"/>
                          </a:solidFill>
                          <a:effectLst/>
                          <a:latin typeface="Calibri" panose="020F0502020204030204" pitchFamily="34" charset="0"/>
                        </a:rPr>
                        <a:t>Sum of Points (Less is Bad, Higher is Better)</a:t>
                      </a:r>
                    </a:p>
                  </a:txBody>
                  <a:tcPr marL="4285" marR="4285" marT="4285"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panose="020F0502020204030204" pitchFamily="34" charset="0"/>
                        </a:rPr>
                        <a:t>29</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63BE7B"/>
                    </a:solidFill>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28</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1D580"/>
                    </a:solidFill>
                  </a:tcPr>
                </a:tc>
                <a:tc>
                  <a:txBody>
                    <a:bodyPr/>
                    <a:lstStyle/>
                    <a:p>
                      <a:pPr algn="ctr" fontAlgn="b"/>
                      <a:r>
                        <a:rPr lang="en-US" sz="800" b="0" i="0" u="none" strike="noStrike">
                          <a:solidFill>
                            <a:srgbClr val="000000"/>
                          </a:solidFill>
                          <a:effectLst/>
                          <a:latin typeface="Calibri" panose="020F0502020204030204" pitchFamily="34" charset="0"/>
                        </a:rPr>
                        <a:t>29</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29</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63BE7B"/>
                    </a:solidFill>
                  </a:tcPr>
                </a:tc>
                <a:tc>
                  <a:txBody>
                    <a:bodyPr/>
                    <a:lstStyle/>
                    <a:p>
                      <a:pPr algn="ctr" fontAlgn="b"/>
                      <a:r>
                        <a:rPr lang="en-US" sz="800" b="0" i="0" u="none" strike="noStrike">
                          <a:solidFill>
                            <a:srgbClr val="000000"/>
                          </a:solidFill>
                          <a:effectLst/>
                          <a:latin typeface="Calibri" panose="020F0502020204030204" pitchFamily="34" charset="0"/>
                        </a:rPr>
                        <a:t> </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b"/>
                      <a:r>
                        <a:rPr lang="en-US" sz="800" b="0" i="0" u="none" strike="noStrike">
                          <a:solidFill>
                            <a:srgbClr val="000000"/>
                          </a:solidFill>
                          <a:effectLst/>
                          <a:latin typeface="Calibri" panose="020F0502020204030204" pitchFamily="34" charset="0"/>
                        </a:rPr>
                        <a:t>28</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B1D580"/>
                    </a:solidFill>
                  </a:tcPr>
                </a:tc>
                <a:tc>
                  <a:txBody>
                    <a:bodyPr/>
                    <a:lstStyle/>
                    <a:p>
                      <a:pPr algn="ctr" fontAlgn="b"/>
                      <a:r>
                        <a:rPr lang="en-US" sz="800" b="0" i="0" u="none" strike="noStrike">
                          <a:solidFill>
                            <a:srgbClr val="000000"/>
                          </a:solidFill>
                          <a:effectLst/>
                          <a:latin typeface="Calibri" panose="020F0502020204030204" pitchFamily="34" charset="0"/>
                        </a:rPr>
                        <a:t>19</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CC47C"/>
                    </a:solidFill>
                  </a:tcPr>
                </a:tc>
                <a:tc>
                  <a:txBody>
                    <a:bodyPr/>
                    <a:lstStyle/>
                    <a:p>
                      <a:pPr algn="ctr" fontAlgn="b"/>
                      <a:r>
                        <a:rPr lang="en-US" sz="800" b="0" i="0" u="none" strike="noStrike">
                          <a:solidFill>
                            <a:srgbClr val="000000"/>
                          </a:solidFill>
                          <a:effectLst/>
                          <a:latin typeface="Calibri" panose="020F0502020204030204" pitchFamily="34" charset="0"/>
                        </a:rPr>
                        <a:t>27</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EB84"/>
                    </a:solidFill>
                  </a:tcPr>
                </a:tc>
                <a:tc>
                  <a:txBody>
                    <a:bodyPr/>
                    <a:lstStyle/>
                    <a:p>
                      <a:pPr algn="ctr" fontAlgn="b"/>
                      <a:r>
                        <a:rPr lang="en-US" sz="800" b="0" i="0" u="none" strike="noStrike">
                          <a:solidFill>
                            <a:srgbClr val="000000"/>
                          </a:solidFill>
                          <a:effectLst/>
                          <a:latin typeface="Calibri" panose="020F0502020204030204" pitchFamily="34" charset="0"/>
                        </a:rPr>
                        <a:t>17</a:t>
                      </a:r>
                    </a:p>
                  </a:txBody>
                  <a:tcPr marL="4285" marR="4285" marT="428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CBA7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285" marR="4285" marT="4285"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4285" marR="4285" marT="4285" marB="0" anchor="b">
                    <a:lnL>
                      <a:noFill/>
                    </a:lnL>
                    <a:lnR>
                      <a:noFill/>
                    </a:lnR>
                    <a:lnT>
                      <a:noFill/>
                    </a:lnT>
                    <a:lnB>
                      <a:noFill/>
                    </a:lnB>
                  </a:tcPr>
                </a:tc>
                <a:extLst>
                  <a:ext uri="{0D108BD9-81ED-4DB2-BD59-A6C34878D82A}">
                    <a16:rowId xmlns:a16="http://schemas.microsoft.com/office/drawing/2014/main" xmlns="" val="2495194955"/>
                  </a:ext>
                </a:extLst>
              </a:tr>
            </a:tbl>
          </a:graphicData>
        </a:graphic>
      </p:graphicFrame>
      <p:sp>
        <p:nvSpPr>
          <p:cNvPr id="5" name="TextBox 4">
            <a:extLst>
              <a:ext uri="{FF2B5EF4-FFF2-40B4-BE49-F238E27FC236}">
                <a16:creationId xmlns:a16="http://schemas.microsoft.com/office/drawing/2014/main" xmlns="" id="{7C101800-FD05-C5DF-10F4-3C834B2F0CDC}"/>
              </a:ext>
            </a:extLst>
          </p:cNvPr>
          <p:cNvSpPr txBox="1"/>
          <p:nvPr/>
        </p:nvSpPr>
        <p:spPr>
          <a:xfrm>
            <a:off x="3695773" y="873235"/>
            <a:ext cx="4654842" cy="475836"/>
          </a:xfrm>
          <a:prstGeom prst="rect">
            <a:avLst/>
          </a:prstGeom>
          <a:noFill/>
        </p:spPr>
        <p:txBody>
          <a:bodyPr wrap="square" rtlCol="0">
            <a:spAutoFit/>
          </a:bodyPr>
          <a:lstStyle/>
          <a:p>
            <a:pPr algn="ctr" defTabSz="813816">
              <a:spcAft>
                <a:spcPts val="600"/>
              </a:spcAft>
            </a:pPr>
            <a:r>
              <a:rPr lang="en-US" sz="2492" kern="1200">
                <a:solidFill>
                  <a:schemeClr val="tx1"/>
                </a:solidFill>
                <a:latin typeface="+mn-lt"/>
                <a:ea typeface="+mn-ea"/>
                <a:cs typeface="+mn-cs"/>
              </a:rPr>
              <a:t>Consolidated Rubric</a:t>
            </a:r>
            <a:endParaRPr lang="en-US" sz="2800"/>
          </a:p>
        </p:txBody>
      </p:sp>
      <p:sp>
        <p:nvSpPr>
          <p:cNvPr id="6" name="Slide Number Placeholder 5">
            <a:extLst>
              <a:ext uri="{FF2B5EF4-FFF2-40B4-BE49-F238E27FC236}">
                <a16:creationId xmlns:a16="http://schemas.microsoft.com/office/drawing/2014/main" xmlns="" id="{C5D98586-E672-E727-25ED-3B258E1E45FD}"/>
              </a:ext>
            </a:extLst>
          </p:cNvPr>
          <p:cNvSpPr>
            <a:spLocks/>
          </p:cNvSpPr>
          <p:nvPr/>
        </p:nvSpPr>
        <p:spPr>
          <a:xfrm>
            <a:off x="8359125" y="5888324"/>
            <a:ext cx="2450813" cy="326208"/>
          </a:xfrm>
          <a:prstGeom prst="rect">
            <a:avLst/>
          </a:prstGeom>
        </p:spPr>
        <p:txBody>
          <a:bodyPr/>
          <a:lstStyle/>
          <a:p>
            <a:pPr defTabSz="813816">
              <a:spcAft>
                <a:spcPts val="600"/>
              </a:spcAft>
            </a:pPr>
            <a:fld id="{213F0E2F-2C03-4E16-A2C1-0916CD3C0A35}" type="slidenum">
              <a:rPr lang="en-US" sz="1602" kern="1200">
                <a:solidFill>
                  <a:schemeClr val="tx1"/>
                </a:solidFill>
                <a:latin typeface="+mn-lt"/>
                <a:ea typeface="+mn-ea"/>
                <a:cs typeface="+mn-cs"/>
              </a:rPr>
              <a:pPr defTabSz="813816">
                <a:spcAft>
                  <a:spcPts val="600"/>
                </a:spcAft>
              </a:pPr>
              <a:t>9</a:t>
            </a:fld>
            <a:endParaRPr lang="en-US"/>
          </a:p>
        </p:txBody>
      </p:sp>
    </p:spTree>
    <p:extLst>
      <p:ext uri="{BB962C8B-B14F-4D97-AF65-F5344CB8AC3E}">
        <p14:creationId xmlns:p14="http://schemas.microsoft.com/office/powerpoint/2010/main" val="4107023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67ef9ca-d91b-4d36-b6ad-36127eeea50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AF810A1948B7418BEE1D1BE64ABEFD" ma:contentTypeVersion="15" ma:contentTypeDescription="Create a new document." ma:contentTypeScope="" ma:versionID="57b3737da8d33cf06311a2a27b209634">
  <xsd:schema xmlns:xsd="http://www.w3.org/2001/XMLSchema" xmlns:xs="http://www.w3.org/2001/XMLSchema" xmlns:p="http://schemas.microsoft.com/office/2006/metadata/properties" xmlns:ns3="b67ef9ca-d91b-4d36-b6ad-36127eeea50e" xmlns:ns4="e15648fe-a1d9-437b-a8da-eaf7d4996613" targetNamespace="http://schemas.microsoft.com/office/2006/metadata/properties" ma:root="true" ma:fieldsID="e41d8f865b31f70fc63d0330ab9c3eb5" ns3:_="" ns4:_="">
    <xsd:import namespace="b67ef9ca-d91b-4d36-b6ad-36127eeea50e"/>
    <xsd:import namespace="e15648fe-a1d9-437b-a8da-eaf7d499661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7ef9ca-d91b-4d36-b6ad-36127eeea5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5648fe-a1d9-437b-a8da-eaf7d49966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3F17DC-2337-45F9-B6EE-118854328F9F}">
  <ds:schemaRefs>
    <ds:schemaRef ds:uri="http://schemas.microsoft.com/office/infopath/2007/PartnerControls"/>
    <ds:schemaRef ds:uri="http://purl.org/dc/terms/"/>
    <ds:schemaRef ds:uri="e15648fe-a1d9-437b-a8da-eaf7d4996613"/>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b67ef9ca-d91b-4d36-b6ad-36127eeea50e"/>
    <ds:schemaRef ds:uri="http://www.w3.org/XML/1998/namespace"/>
  </ds:schemaRefs>
</ds:datastoreItem>
</file>

<file path=customXml/itemProps2.xml><?xml version="1.0" encoding="utf-8"?>
<ds:datastoreItem xmlns:ds="http://schemas.openxmlformats.org/officeDocument/2006/customXml" ds:itemID="{7E295FDE-4AE4-46FB-B71B-A21B0E54FC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7ef9ca-d91b-4d36-b6ad-36127eeea50e"/>
    <ds:schemaRef ds:uri="e15648fe-a1d9-437b-a8da-eaf7d49966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E244D6-A085-4D4C-8BAF-C8829E9423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1221</TotalTime>
  <Words>2510</Words>
  <Application>Microsoft Office PowerPoint</Application>
  <PresentationFormat>Widescreen</PresentationFormat>
  <Paragraphs>757</Paragraphs>
  <Slides>15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 Unicode MS</vt:lpstr>
      <vt:lpstr>Arial</vt:lpstr>
      <vt:lpstr>ATT Aleck Sans</vt:lpstr>
      <vt:lpstr>Calibri</vt:lpstr>
      <vt:lpstr>Calibri Light</vt:lpstr>
      <vt:lpstr>PF DIN Text Pro</vt:lpstr>
      <vt:lpstr>Times New Roman</vt:lpstr>
      <vt:lpstr>Office Theme</vt:lpstr>
      <vt:lpstr>Worksheet</vt:lpstr>
      <vt:lpstr>PowerPoint Presentation</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 Bodega option with owner Andrew/Discuss upgrade options for playground/dog park and point port o loo/Discuss process to estimate costs for shortlist options </vt:lpstr>
      <vt:lpstr>PowerPoint Presentation</vt:lpstr>
      <vt:lpstr>Recommendations</vt:lpstr>
      <vt:lpstr>PowerPoint Presentation</vt:lpstr>
      <vt:lpstr>PowerPoint Presentation</vt:lpstr>
    </vt:vector>
  </TitlesOfParts>
  <Company>ATT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Exploritory Options for Public Bathrooms in Stonington Borough</dc:title>
  <dc:creator>RAZZANO, ALBERT</dc:creator>
  <cp:lastModifiedBy>Callahan1</cp:lastModifiedBy>
  <cp:revision>74</cp:revision>
  <dcterms:created xsi:type="dcterms:W3CDTF">2023-09-13T15:42:05Z</dcterms:created>
  <dcterms:modified xsi:type="dcterms:W3CDTF">2023-11-27T16:12:11Z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0x0101009AAF810A1948B7418BEE1D1BE64ABEFD</vt:lpwstr>
  </property>
</Properties>
</file>